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7" r:id="rId3"/>
    <p:sldId id="295" r:id="rId4"/>
    <p:sldId id="288" r:id="rId5"/>
    <p:sldId id="297" r:id="rId6"/>
    <p:sldId id="299" r:id="rId7"/>
    <p:sldId id="257" r:id="rId8"/>
    <p:sldId id="296" r:id="rId9"/>
    <p:sldId id="279" r:id="rId10"/>
    <p:sldId id="298" r:id="rId11"/>
    <p:sldId id="294" r:id="rId12"/>
    <p:sldId id="292" r:id="rId13"/>
    <p:sldId id="289" r:id="rId14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4" userDrawn="1">
          <p15:clr>
            <a:srgbClr val="A4A3A4"/>
          </p15:clr>
        </p15:guide>
        <p15:guide id="2" pos="6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К Глинтерник" initials="КГ" lastIdx="1" clrIdx="1">
    <p:extLst>
      <p:ext uri="{19B8F6BF-5375-455C-9EA6-DF929625EA0E}">
        <p15:presenceInfo xmlns:p15="http://schemas.microsoft.com/office/powerpoint/2012/main" userId="dc149c385f5430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1D1"/>
    <a:srgbClr val="0AA4EE"/>
    <a:srgbClr val="A4CD3F"/>
    <a:srgbClr val="A4CD3E"/>
    <a:srgbClr val="E70003"/>
    <a:srgbClr val="ECDC78"/>
    <a:srgbClr val="00C9FF"/>
    <a:srgbClr val="7FDFFF"/>
    <a:srgbClr val="E6E7E8"/>
    <a:srgbClr val="89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698" autoAdjust="0"/>
  </p:normalViewPr>
  <p:slideViewPr>
    <p:cSldViewPr>
      <p:cViewPr varScale="1">
        <p:scale>
          <a:sx n="100" d="100"/>
          <a:sy n="100" d="100"/>
        </p:scale>
        <p:origin x="1704" y="90"/>
      </p:cViewPr>
      <p:guideLst>
        <p:guide orient="horz" pos="4734"/>
        <p:guide pos="67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231" d="100"/>
          <a:sy n="231" d="100"/>
        </p:scale>
        <p:origin x="18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4250850063257"/>
          <c:y val="0.14906843514259013"/>
          <c:w val="0.44205691286918369"/>
          <c:h val="0.74773034052792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A4CD3E"/>
              </a:solidFill>
              <a:ln w="0" cap="rnd">
                <a:solidFill>
                  <a:schemeClr val="lt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2-47D9-94CD-07C61C8740A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2-47D9-94CD-07C61C8740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2-47D9-94CD-07C61C8740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C2-47D9-94CD-07C61C8740AF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C2-47D9-94CD-07C61C874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4250850063257"/>
          <c:y val="0.14906843514259013"/>
          <c:w val="0.44205691286918369"/>
          <c:h val="0.74773034052792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A4CD3E"/>
              </a:solidFill>
              <a:ln w="0" cap="rnd">
                <a:solidFill>
                  <a:schemeClr val="lt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4-4EBE-BB5C-5CA8BAE02AC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4-4EBE-BB5C-5CA8BAE02A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94-4EBE-BB5C-5CA8BAE02A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94-4EBE-BB5C-5CA8BAE02AC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94-4EBE-BB5C-5CA8BAE02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4250850063257"/>
          <c:y val="0.14906843514259013"/>
          <c:w val="0.44205691286918369"/>
          <c:h val="0.74773034052792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A4CD3E"/>
              </a:solidFill>
              <a:ln w="0" cap="rnd">
                <a:solidFill>
                  <a:schemeClr val="lt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A-45B2-A940-F775D40D3F2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9A-45B2-A940-F775D40D3F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9A-45B2-A940-F775D40D3F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9A-45B2-A940-F775D40D3F2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9A-45B2-A940-F775D40D3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4250850063257"/>
          <c:y val="0.14906843514259013"/>
          <c:w val="0.44205691286918369"/>
          <c:h val="0.74773034052792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A4CD3E"/>
              </a:solidFill>
              <a:ln w="0" cap="rnd">
                <a:solidFill>
                  <a:schemeClr val="lt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9-4476-9F91-E5EBF1612A1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9-4476-9F91-E5EBF1612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C9-4476-9F91-E5EBF1612A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C9-4476-9F91-E5EBF1612A1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C9-4476-9F91-E5EBF1612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9BC7D1A7-D606-4D30-B557-CFA0B65823EA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400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5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F9D82A60-018E-4955-AF8D-0C873D0C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8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0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9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0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3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3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1968"/>
            <a:ext cx="10692130" cy="945515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0" y="945375"/>
                </a:moveTo>
                <a:lnTo>
                  <a:pt x="10692003" y="945375"/>
                </a:lnTo>
                <a:lnTo>
                  <a:pt x="10692003" y="0"/>
                </a:lnTo>
                <a:lnTo>
                  <a:pt x="0" y="0"/>
                </a:lnTo>
                <a:lnTo>
                  <a:pt x="0" y="9453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8400" y="2171705"/>
            <a:ext cx="4089400" cy="4991100"/>
          </a:xfrm>
          <a:custGeom>
            <a:avLst/>
            <a:gdLst/>
            <a:ahLst/>
            <a:cxnLst/>
            <a:rect l="l" t="t" r="r" b="b"/>
            <a:pathLst>
              <a:path w="4089400" h="4991100">
                <a:moveTo>
                  <a:pt x="4017403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4919103"/>
                </a:lnTo>
                <a:lnTo>
                  <a:pt x="5657" y="4947128"/>
                </a:lnTo>
                <a:lnTo>
                  <a:pt x="21086" y="4970013"/>
                </a:lnTo>
                <a:lnTo>
                  <a:pt x="43971" y="4985442"/>
                </a:lnTo>
                <a:lnTo>
                  <a:pt x="71996" y="4991100"/>
                </a:lnTo>
                <a:lnTo>
                  <a:pt x="4017403" y="4991100"/>
                </a:lnTo>
                <a:lnTo>
                  <a:pt x="4045428" y="4985442"/>
                </a:lnTo>
                <a:lnTo>
                  <a:pt x="4068313" y="4970013"/>
                </a:lnTo>
                <a:lnTo>
                  <a:pt x="4083742" y="4947128"/>
                </a:lnTo>
                <a:lnTo>
                  <a:pt x="4089400" y="4919103"/>
                </a:lnTo>
                <a:lnTo>
                  <a:pt x="4089400" y="71996"/>
                </a:lnTo>
                <a:lnTo>
                  <a:pt x="4083742" y="43971"/>
                </a:lnTo>
                <a:lnTo>
                  <a:pt x="4068313" y="21086"/>
                </a:lnTo>
                <a:lnTo>
                  <a:pt x="4045428" y="5657"/>
                </a:lnTo>
                <a:lnTo>
                  <a:pt x="401740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45083" y="762660"/>
            <a:ext cx="603885" cy="478155"/>
          </a:xfrm>
          <a:custGeom>
            <a:avLst/>
            <a:gdLst/>
            <a:ahLst/>
            <a:cxnLst/>
            <a:rect l="l" t="t" r="r" b="b"/>
            <a:pathLst>
              <a:path w="603884" h="478155">
                <a:moveTo>
                  <a:pt x="603783" y="365124"/>
                </a:moveTo>
                <a:lnTo>
                  <a:pt x="58927" y="365124"/>
                </a:lnTo>
                <a:lnTo>
                  <a:pt x="0" y="477558"/>
                </a:lnTo>
                <a:lnTo>
                  <a:pt x="603783" y="477558"/>
                </a:lnTo>
                <a:lnTo>
                  <a:pt x="603783" y="365124"/>
                </a:lnTo>
                <a:close/>
              </a:path>
              <a:path w="603884" h="478155">
                <a:moveTo>
                  <a:pt x="547598" y="0"/>
                </a:moveTo>
                <a:lnTo>
                  <a:pt x="160781" y="0"/>
                </a:lnTo>
                <a:lnTo>
                  <a:pt x="160747" y="113055"/>
                </a:lnTo>
                <a:lnTo>
                  <a:pt x="160608" y="132518"/>
                </a:lnTo>
                <a:lnTo>
                  <a:pt x="156104" y="207482"/>
                </a:lnTo>
                <a:lnTo>
                  <a:pt x="149694" y="247802"/>
                </a:lnTo>
                <a:lnTo>
                  <a:pt x="132400" y="302982"/>
                </a:lnTo>
                <a:lnTo>
                  <a:pt x="102323" y="365124"/>
                </a:lnTo>
                <a:lnTo>
                  <a:pt x="226974" y="365124"/>
                </a:lnTo>
                <a:lnTo>
                  <a:pt x="245803" y="310764"/>
                </a:lnTo>
                <a:lnTo>
                  <a:pt x="259460" y="257327"/>
                </a:lnTo>
                <a:lnTo>
                  <a:pt x="270179" y="185019"/>
                </a:lnTo>
                <a:lnTo>
                  <a:pt x="273278" y="113055"/>
                </a:lnTo>
                <a:lnTo>
                  <a:pt x="547598" y="113055"/>
                </a:lnTo>
                <a:lnTo>
                  <a:pt x="547598" y="0"/>
                </a:lnTo>
                <a:close/>
              </a:path>
              <a:path w="603884" h="478155">
                <a:moveTo>
                  <a:pt x="547598" y="113055"/>
                </a:moveTo>
                <a:lnTo>
                  <a:pt x="434695" y="113055"/>
                </a:lnTo>
                <a:lnTo>
                  <a:pt x="434695" y="365124"/>
                </a:lnTo>
                <a:lnTo>
                  <a:pt x="547598" y="365124"/>
                </a:lnTo>
                <a:lnTo>
                  <a:pt x="547598" y="113055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91756" y="1127785"/>
            <a:ext cx="370205" cy="311785"/>
          </a:xfrm>
          <a:custGeom>
            <a:avLst/>
            <a:gdLst/>
            <a:ahLst/>
            <a:cxnLst/>
            <a:rect l="l" t="t" r="r" b="b"/>
            <a:pathLst>
              <a:path w="370204" h="311784">
                <a:moveTo>
                  <a:pt x="370027" y="0"/>
                </a:moveTo>
                <a:lnTo>
                  <a:pt x="162191" y="0"/>
                </a:lnTo>
                <a:lnTo>
                  <a:pt x="0" y="311188"/>
                </a:lnTo>
                <a:lnTo>
                  <a:pt x="207860" y="311188"/>
                </a:lnTo>
                <a:lnTo>
                  <a:pt x="222237" y="281127"/>
                </a:lnTo>
                <a:lnTo>
                  <a:pt x="370027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953961" y="762660"/>
            <a:ext cx="113030" cy="323215"/>
          </a:xfrm>
          <a:custGeom>
            <a:avLst/>
            <a:gdLst/>
            <a:ahLst/>
            <a:cxnLst/>
            <a:rect l="l" t="t" r="r" b="b"/>
            <a:pathLst>
              <a:path w="113029" h="323215">
                <a:moveTo>
                  <a:pt x="112522" y="0"/>
                </a:moveTo>
                <a:lnTo>
                  <a:pt x="0" y="0"/>
                </a:lnTo>
                <a:lnTo>
                  <a:pt x="0" y="322719"/>
                </a:lnTo>
                <a:lnTo>
                  <a:pt x="112522" y="322719"/>
                </a:lnTo>
                <a:lnTo>
                  <a:pt x="112522" y="0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16700" y="762673"/>
            <a:ext cx="295275" cy="478155"/>
          </a:xfrm>
          <a:custGeom>
            <a:avLst/>
            <a:gdLst/>
            <a:ahLst/>
            <a:cxnLst/>
            <a:rect l="l" t="t" r="r" b="b"/>
            <a:pathLst>
              <a:path w="295275" h="478155">
                <a:moveTo>
                  <a:pt x="112458" y="0"/>
                </a:moveTo>
                <a:lnTo>
                  <a:pt x="0" y="0"/>
                </a:lnTo>
                <a:lnTo>
                  <a:pt x="0" y="477888"/>
                </a:lnTo>
                <a:lnTo>
                  <a:pt x="235686" y="477888"/>
                </a:lnTo>
                <a:lnTo>
                  <a:pt x="294817" y="365429"/>
                </a:lnTo>
                <a:lnTo>
                  <a:pt x="112458" y="365429"/>
                </a:lnTo>
                <a:lnTo>
                  <a:pt x="112458" y="0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087029" y="678688"/>
            <a:ext cx="367030" cy="298450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81721" y="756221"/>
            <a:ext cx="443865" cy="490855"/>
          </a:xfrm>
          <a:custGeom>
            <a:avLst/>
            <a:gdLst/>
            <a:ahLst/>
            <a:cxnLst/>
            <a:rect l="l" t="t" r="r" b="b"/>
            <a:pathLst>
              <a:path w="443865" h="490855">
                <a:moveTo>
                  <a:pt x="245376" y="0"/>
                </a:moveTo>
                <a:lnTo>
                  <a:pt x="195919" y="4987"/>
                </a:lnTo>
                <a:lnTo>
                  <a:pt x="149858" y="19290"/>
                </a:lnTo>
                <a:lnTo>
                  <a:pt x="108176" y="41920"/>
                </a:lnTo>
                <a:lnTo>
                  <a:pt x="71862" y="71891"/>
                </a:lnTo>
                <a:lnTo>
                  <a:pt x="41902" y="108214"/>
                </a:lnTo>
                <a:lnTo>
                  <a:pt x="19280" y="149900"/>
                </a:lnTo>
                <a:lnTo>
                  <a:pt x="4984" y="195963"/>
                </a:lnTo>
                <a:lnTo>
                  <a:pt x="0" y="245414"/>
                </a:lnTo>
                <a:lnTo>
                  <a:pt x="4984" y="294864"/>
                </a:lnTo>
                <a:lnTo>
                  <a:pt x="19280" y="340922"/>
                </a:lnTo>
                <a:lnTo>
                  <a:pt x="41902" y="382603"/>
                </a:lnTo>
                <a:lnTo>
                  <a:pt x="71862" y="418919"/>
                </a:lnTo>
                <a:lnTo>
                  <a:pt x="108176" y="448882"/>
                </a:lnTo>
                <a:lnTo>
                  <a:pt x="149858" y="471507"/>
                </a:lnTo>
                <a:lnTo>
                  <a:pt x="195919" y="485805"/>
                </a:lnTo>
                <a:lnTo>
                  <a:pt x="245376" y="490791"/>
                </a:lnTo>
                <a:lnTo>
                  <a:pt x="292962" y="486156"/>
                </a:lnTo>
                <a:lnTo>
                  <a:pt x="337417" y="472850"/>
                </a:lnTo>
                <a:lnTo>
                  <a:pt x="377886" y="451766"/>
                </a:lnTo>
                <a:lnTo>
                  <a:pt x="413513" y="423802"/>
                </a:lnTo>
                <a:lnTo>
                  <a:pt x="443445" y="389851"/>
                </a:lnTo>
                <a:lnTo>
                  <a:pt x="432229" y="381673"/>
                </a:lnTo>
                <a:lnTo>
                  <a:pt x="245376" y="381673"/>
                </a:lnTo>
                <a:lnTo>
                  <a:pt x="202290" y="374724"/>
                </a:lnTo>
                <a:lnTo>
                  <a:pt x="164872" y="355377"/>
                </a:lnTo>
                <a:lnTo>
                  <a:pt x="135366" y="325879"/>
                </a:lnTo>
                <a:lnTo>
                  <a:pt x="116016" y="288475"/>
                </a:lnTo>
                <a:lnTo>
                  <a:pt x="109067" y="245414"/>
                </a:lnTo>
                <a:lnTo>
                  <a:pt x="116016" y="202330"/>
                </a:lnTo>
                <a:lnTo>
                  <a:pt x="135366" y="164915"/>
                </a:lnTo>
                <a:lnTo>
                  <a:pt x="164872" y="135412"/>
                </a:lnTo>
                <a:lnTo>
                  <a:pt x="202290" y="116065"/>
                </a:lnTo>
                <a:lnTo>
                  <a:pt x="245376" y="109118"/>
                </a:lnTo>
                <a:lnTo>
                  <a:pt x="320866" y="109118"/>
                </a:lnTo>
                <a:lnTo>
                  <a:pt x="362457" y="29908"/>
                </a:lnTo>
                <a:lnTo>
                  <a:pt x="335455" y="17203"/>
                </a:lnTo>
                <a:lnTo>
                  <a:pt x="306784" y="7815"/>
                </a:lnTo>
                <a:lnTo>
                  <a:pt x="276679" y="1996"/>
                </a:lnTo>
                <a:lnTo>
                  <a:pt x="245376" y="0"/>
                </a:lnTo>
                <a:close/>
              </a:path>
              <a:path w="443865" h="490855">
                <a:moveTo>
                  <a:pt x="355384" y="325640"/>
                </a:moveTo>
                <a:lnTo>
                  <a:pt x="334080" y="348706"/>
                </a:lnTo>
                <a:lnTo>
                  <a:pt x="308028" y="366377"/>
                </a:lnTo>
                <a:lnTo>
                  <a:pt x="278153" y="377688"/>
                </a:lnTo>
                <a:lnTo>
                  <a:pt x="245376" y="381673"/>
                </a:lnTo>
                <a:lnTo>
                  <a:pt x="432229" y="381673"/>
                </a:lnTo>
                <a:lnTo>
                  <a:pt x="355384" y="325640"/>
                </a:lnTo>
                <a:close/>
              </a:path>
              <a:path w="443865" h="490855">
                <a:moveTo>
                  <a:pt x="320866" y="109118"/>
                </a:moveTo>
                <a:lnTo>
                  <a:pt x="245376" y="109118"/>
                </a:lnTo>
                <a:lnTo>
                  <a:pt x="263137" y="110302"/>
                </a:lnTo>
                <a:lnTo>
                  <a:pt x="280195" y="113736"/>
                </a:lnTo>
                <a:lnTo>
                  <a:pt x="296417" y="119239"/>
                </a:lnTo>
                <a:lnTo>
                  <a:pt x="311670" y="126631"/>
                </a:lnTo>
                <a:lnTo>
                  <a:pt x="320866" y="109118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0328" y="761657"/>
            <a:ext cx="291795" cy="18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846984" y="761657"/>
            <a:ext cx="123189" cy="184785"/>
          </a:xfrm>
          <a:custGeom>
            <a:avLst/>
            <a:gdLst/>
            <a:ahLst/>
            <a:cxnLst/>
            <a:rect l="l" t="t" r="r" b="b"/>
            <a:pathLst>
              <a:path w="123190" h="184784">
                <a:moveTo>
                  <a:pt x="63944" y="0"/>
                </a:moveTo>
                <a:lnTo>
                  <a:pt x="0" y="0"/>
                </a:lnTo>
                <a:lnTo>
                  <a:pt x="0" y="184251"/>
                </a:lnTo>
                <a:lnTo>
                  <a:pt x="21475" y="184251"/>
                </a:lnTo>
                <a:lnTo>
                  <a:pt x="21475" y="117068"/>
                </a:lnTo>
                <a:lnTo>
                  <a:pt x="63944" y="117068"/>
                </a:lnTo>
                <a:lnTo>
                  <a:pt x="87316" y="112623"/>
                </a:lnTo>
                <a:lnTo>
                  <a:pt x="105994" y="100347"/>
                </a:lnTo>
                <a:lnTo>
                  <a:pt x="108663" y="96354"/>
                </a:lnTo>
                <a:lnTo>
                  <a:pt x="21475" y="96354"/>
                </a:lnTo>
                <a:lnTo>
                  <a:pt x="21475" y="20726"/>
                </a:lnTo>
                <a:lnTo>
                  <a:pt x="108614" y="20726"/>
                </a:lnTo>
                <a:lnTo>
                  <a:pt x="105994" y="16790"/>
                </a:lnTo>
                <a:lnTo>
                  <a:pt x="87316" y="4463"/>
                </a:lnTo>
                <a:lnTo>
                  <a:pt x="63944" y="0"/>
                </a:lnTo>
                <a:close/>
              </a:path>
              <a:path w="123190" h="184784">
                <a:moveTo>
                  <a:pt x="108614" y="20726"/>
                </a:moveTo>
                <a:lnTo>
                  <a:pt x="63944" y="20726"/>
                </a:lnTo>
                <a:lnTo>
                  <a:pt x="79097" y="23514"/>
                </a:lnTo>
                <a:lnTo>
                  <a:pt x="90938" y="31321"/>
                </a:lnTo>
                <a:lnTo>
                  <a:pt x="98645" y="43314"/>
                </a:lnTo>
                <a:lnTo>
                  <a:pt x="101396" y="58661"/>
                </a:lnTo>
                <a:lnTo>
                  <a:pt x="98595" y="73766"/>
                </a:lnTo>
                <a:lnTo>
                  <a:pt x="90805" y="85699"/>
                </a:lnTo>
                <a:lnTo>
                  <a:pt x="78947" y="93537"/>
                </a:lnTo>
                <a:lnTo>
                  <a:pt x="63944" y="96354"/>
                </a:lnTo>
                <a:lnTo>
                  <a:pt x="108663" y="96354"/>
                </a:lnTo>
                <a:lnTo>
                  <a:pt x="118376" y="81830"/>
                </a:lnTo>
                <a:lnTo>
                  <a:pt x="122859" y="58661"/>
                </a:lnTo>
                <a:lnTo>
                  <a:pt x="118376" y="35388"/>
                </a:lnTo>
                <a:lnTo>
                  <a:pt x="108614" y="20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56522" y="761657"/>
            <a:ext cx="163195" cy="184785"/>
          </a:xfrm>
          <a:custGeom>
            <a:avLst/>
            <a:gdLst/>
            <a:ahLst/>
            <a:cxnLst/>
            <a:rect l="l" t="t" r="r" b="b"/>
            <a:pathLst>
              <a:path w="163195" h="184784">
                <a:moveTo>
                  <a:pt x="91274" y="0"/>
                </a:moveTo>
                <a:lnTo>
                  <a:pt x="71589" y="0"/>
                </a:lnTo>
                <a:lnTo>
                  <a:pt x="0" y="184251"/>
                </a:lnTo>
                <a:lnTo>
                  <a:pt x="22847" y="184251"/>
                </a:lnTo>
                <a:lnTo>
                  <a:pt x="39966" y="139458"/>
                </a:lnTo>
                <a:lnTo>
                  <a:pt x="145258" y="139458"/>
                </a:lnTo>
                <a:lnTo>
                  <a:pt x="137245" y="118757"/>
                </a:lnTo>
                <a:lnTo>
                  <a:pt x="48094" y="118757"/>
                </a:lnTo>
                <a:lnTo>
                  <a:pt x="81419" y="31800"/>
                </a:lnTo>
                <a:lnTo>
                  <a:pt x="103584" y="31800"/>
                </a:lnTo>
                <a:lnTo>
                  <a:pt x="91274" y="0"/>
                </a:lnTo>
                <a:close/>
              </a:path>
              <a:path w="163195" h="184784">
                <a:moveTo>
                  <a:pt x="145258" y="139458"/>
                </a:moveTo>
                <a:lnTo>
                  <a:pt x="122643" y="139458"/>
                </a:lnTo>
                <a:lnTo>
                  <a:pt x="139763" y="184251"/>
                </a:lnTo>
                <a:lnTo>
                  <a:pt x="162598" y="184251"/>
                </a:lnTo>
                <a:lnTo>
                  <a:pt x="145258" y="139458"/>
                </a:lnTo>
                <a:close/>
              </a:path>
              <a:path w="163195" h="184784">
                <a:moveTo>
                  <a:pt x="103584" y="31800"/>
                </a:moveTo>
                <a:lnTo>
                  <a:pt x="81419" y="31800"/>
                </a:lnTo>
                <a:lnTo>
                  <a:pt x="114757" y="118757"/>
                </a:lnTo>
                <a:lnTo>
                  <a:pt x="137245" y="118757"/>
                </a:lnTo>
                <a:lnTo>
                  <a:pt x="103584" y="3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34246" y="761657"/>
            <a:ext cx="132715" cy="184785"/>
          </a:xfrm>
          <a:custGeom>
            <a:avLst/>
            <a:gdLst/>
            <a:ahLst/>
            <a:cxnLst/>
            <a:rect l="l" t="t" r="r" b="b"/>
            <a:pathLst>
              <a:path w="132715" h="184784">
                <a:moveTo>
                  <a:pt x="74256" y="0"/>
                </a:moveTo>
                <a:lnTo>
                  <a:pt x="0" y="0"/>
                </a:lnTo>
                <a:lnTo>
                  <a:pt x="0" y="184238"/>
                </a:lnTo>
                <a:lnTo>
                  <a:pt x="80048" y="184238"/>
                </a:lnTo>
                <a:lnTo>
                  <a:pt x="100316" y="180138"/>
                </a:lnTo>
                <a:lnTo>
                  <a:pt x="116886" y="168960"/>
                </a:lnTo>
                <a:lnTo>
                  <a:pt x="120553" y="163525"/>
                </a:lnTo>
                <a:lnTo>
                  <a:pt x="21463" y="163525"/>
                </a:lnTo>
                <a:lnTo>
                  <a:pt x="21463" y="100711"/>
                </a:lnTo>
                <a:lnTo>
                  <a:pt x="120504" y="100711"/>
                </a:lnTo>
                <a:lnTo>
                  <a:pt x="117049" y="96331"/>
                </a:lnTo>
                <a:lnTo>
                  <a:pt x="106273" y="88303"/>
                </a:lnTo>
                <a:lnTo>
                  <a:pt x="114036" y="80782"/>
                </a:lnTo>
                <a:lnTo>
                  <a:pt x="114536" y="79997"/>
                </a:lnTo>
                <a:lnTo>
                  <a:pt x="21463" y="79997"/>
                </a:lnTo>
                <a:lnTo>
                  <a:pt x="21463" y="20726"/>
                </a:lnTo>
                <a:lnTo>
                  <a:pt x="113874" y="20726"/>
                </a:lnTo>
                <a:lnTo>
                  <a:pt x="109850" y="14762"/>
                </a:lnTo>
                <a:lnTo>
                  <a:pt x="93842" y="3962"/>
                </a:lnTo>
                <a:lnTo>
                  <a:pt x="74256" y="0"/>
                </a:lnTo>
                <a:close/>
              </a:path>
              <a:path w="132715" h="184784">
                <a:moveTo>
                  <a:pt x="120504" y="100711"/>
                </a:moveTo>
                <a:lnTo>
                  <a:pt x="80048" y="100711"/>
                </a:lnTo>
                <a:lnTo>
                  <a:pt x="91969" y="103184"/>
                </a:lnTo>
                <a:lnTo>
                  <a:pt x="101715" y="109923"/>
                </a:lnTo>
                <a:lnTo>
                  <a:pt x="108292" y="119908"/>
                </a:lnTo>
                <a:lnTo>
                  <a:pt x="110705" y="132118"/>
                </a:lnTo>
                <a:lnTo>
                  <a:pt x="108292" y="144328"/>
                </a:lnTo>
                <a:lnTo>
                  <a:pt x="101715" y="154312"/>
                </a:lnTo>
                <a:lnTo>
                  <a:pt x="91969" y="161052"/>
                </a:lnTo>
                <a:lnTo>
                  <a:pt x="80048" y="163525"/>
                </a:lnTo>
                <a:lnTo>
                  <a:pt x="120553" y="163525"/>
                </a:lnTo>
                <a:lnTo>
                  <a:pt x="128066" y="152392"/>
                </a:lnTo>
                <a:lnTo>
                  <a:pt x="132168" y="132118"/>
                </a:lnTo>
                <a:lnTo>
                  <a:pt x="130365" y="118774"/>
                </a:lnTo>
                <a:lnTo>
                  <a:pt x="125202" y="106667"/>
                </a:lnTo>
                <a:lnTo>
                  <a:pt x="120504" y="100711"/>
                </a:lnTo>
                <a:close/>
              </a:path>
              <a:path w="132715" h="184784">
                <a:moveTo>
                  <a:pt x="113874" y="20726"/>
                </a:moveTo>
                <a:lnTo>
                  <a:pt x="74256" y="20726"/>
                </a:lnTo>
                <a:lnTo>
                  <a:pt x="85495" y="23055"/>
                </a:lnTo>
                <a:lnTo>
                  <a:pt x="94680" y="29406"/>
                </a:lnTo>
                <a:lnTo>
                  <a:pt x="100876" y="38825"/>
                </a:lnTo>
                <a:lnTo>
                  <a:pt x="103149" y="50355"/>
                </a:lnTo>
                <a:lnTo>
                  <a:pt x="100876" y="61882"/>
                </a:lnTo>
                <a:lnTo>
                  <a:pt x="94680" y="71305"/>
                </a:lnTo>
                <a:lnTo>
                  <a:pt x="85495" y="77664"/>
                </a:lnTo>
                <a:lnTo>
                  <a:pt x="74256" y="79997"/>
                </a:lnTo>
                <a:lnTo>
                  <a:pt x="114536" y="79997"/>
                </a:lnTo>
                <a:lnTo>
                  <a:pt x="119795" y="71753"/>
                </a:lnTo>
                <a:lnTo>
                  <a:pt x="123379" y="61512"/>
                </a:lnTo>
                <a:lnTo>
                  <a:pt x="124612" y="50355"/>
                </a:lnTo>
                <a:lnTo>
                  <a:pt x="120650" y="30769"/>
                </a:lnTo>
                <a:lnTo>
                  <a:pt x="113874" y="20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265539" y="761657"/>
            <a:ext cx="158115" cy="184785"/>
          </a:xfrm>
          <a:custGeom>
            <a:avLst/>
            <a:gdLst/>
            <a:ahLst/>
            <a:cxnLst/>
            <a:rect l="l" t="t" r="r" b="b"/>
            <a:pathLst>
              <a:path w="158115" h="184784">
                <a:moveTo>
                  <a:pt x="0" y="163766"/>
                </a:moveTo>
                <a:lnTo>
                  <a:pt x="0" y="183921"/>
                </a:lnTo>
                <a:lnTo>
                  <a:pt x="5918" y="184416"/>
                </a:lnTo>
                <a:lnTo>
                  <a:pt x="8039" y="184518"/>
                </a:lnTo>
                <a:lnTo>
                  <a:pt x="10109" y="184518"/>
                </a:lnTo>
                <a:lnTo>
                  <a:pt x="46860" y="165341"/>
                </a:lnTo>
                <a:lnTo>
                  <a:pt x="13068" y="165341"/>
                </a:lnTo>
                <a:lnTo>
                  <a:pt x="0" y="163766"/>
                </a:lnTo>
                <a:close/>
              </a:path>
              <a:path w="158115" h="184784">
                <a:moveTo>
                  <a:pt x="157581" y="20713"/>
                </a:moveTo>
                <a:lnTo>
                  <a:pt x="135851" y="20713"/>
                </a:lnTo>
                <a:lnTo>
                  <a:pt x="135851" y="184251"/>
                </a:lnTo>
                <a:lnTo>
                  <a:pt x="157581" y="184251"/>
                </a:lnTo>
                <a:lnTo>
                  <a:pt x="157581" y="20713"/>
                </a:lnTo>
                <a:close/>
              </a:path>
              <a:path w="158115" h="184784">
                <a:moveTo>
                  <a:pt x="157581" y="0"/>
                </a:moveTo>
                <a:lnTo>
                  <a:pt x="37972" y="0"/>
                </a:lnTo>
                <a:lnTo>
                  <a:pt x="37961" y="105714"/>
                </a:lnTo>
                <a:lnTo>
                  <a:pt x="37124" y="124500"/>
                </a:lnTo>
                <a:lnTo>
                  <a:pt x="19583" y="163715"/>
                </a:lnTo>
                <a:lnTo>
                  <a:pt x="13068" y="165341"/>
                </a:lnTo>
                <a:lnTo>
                  <a:pt x="46860" y="165341"/>
                </a:lnTo>
                <a:lnTo>
                  <a:pt x="48641" y="163054"/>
                </a:lnTo>
                <a:lnTo>
                  <a:pt x="54671" y="148113"/>
                </a:lnTo>
                <a:lnTo>
                  <a:pt x="58261" y="129039"/>
                </a:lnTo>
                <a:lnTo>
                  <a:pt x="59448" y="105714"/>
                </a:lnTo>
                <a:lnTo>
                  <a:pt x="59448" y="20713"/>
                </a:lnTo>
                <a:lnTo>
                  <a:pt x="157581" y="20713"/>
                </a:lnTo>
                <a:lnTo>
                  <a:pt x="157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457982" y="93535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5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457982" y="862965"/>
            <a:ext cx="21590" cy="62230"/>
          </a:xfrm>
          <a:custGeom>
            <a:avLst/>
            <a:gdLst/>
            <a:ahLst/>
            <a:cxnLst/>
            <a:rect l="l" t="t" r="r" b="b"/>
            <a:pathLst>
              <a:path w="21590" h="62230">
                <a:moveTo>
                  <a:pt x="0" y="62229"/>
                </a:moveTo>
                <a:lnTo>
                  <a:pt x="21488" y="62229"/>
                </a:lnTo>
                <a:lnTo>
                  <a:pt x="2148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457982" y="8528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68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457982" y="782955"/>
            <a:ext cx="21590" cy="59690"/>
          </a:xfrm>
          <a:custGeom>
            <a:avLst/>
            <a:gdLst/>
            <a:ahLst/>
            <a:cxnLst/>
            <a:rect l="l" t="t" r="r" b="b"/>
            <a:pathLst>
              <a:path w="21590" h="59690">
                <a:moveTo>
                  <a:pt x="0" y="59690"/>
                </a:moveTo>
                <a:lnTo>
                  <a:pt x="21488" y="59690"/>
                </a:lnTo>
                <a:lnTo>
                  <a:pt x="21488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457982" y="77215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80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591535" y="861225"/>
            <a:ext cx="21590" cy="85090"/>
          </a:xfrm>
          <a:custGeom>
            <a:avLst/>
            <a:gdLst/>
            <a:ahLst/>
            <a:cxnLst/>
            <a:rect l="l" t="t" r="r" b="b"/>
            <a:pathLst>
              <a:path w="21590" h="85090">
                <a:moveTo>
                  <a:pt x="0" y="85089"/>
                </a:moveTo>
                <a:lnTo>
                  <a:pt x="21488" y="85089"/>
                </a:lnTo>
                <a:lnTo>
                  <a:pt x="21488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591535" y="85106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198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591535" y="762165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40">
                <a:moveTo>
                  <a:pt x="0" y="78740"/>
                </a:moveTo>
                <a:lnTo>
                  <a:pt x="21488" y="78740"/>
                </a:lnTo>
                <a:lnTo>
                  <a:pt x="21488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707283" y="861631"/>
            <a:ext cx="21590" cy="84455"/>
          </a:xfrm>
          <a:custGeom>
            <a:avLst/>
            <a:gdLst/>
            <a:ahLst/>
            <a:cxnLst/>
            <a:rect l="l" t="t" r="r" b="b"/>
            <a:pathLst>
              <a:path w="21590" h="84455">
                <a:moveTo>
                  <a:pt x="21450" y="0"/>
                </a:moveTo>
                <a:lnTo>
                  <a:pt x="0" y="0"/>
                </a:lnTo>
                <a:lnTo>
                  <a:pt x="0" y="84277"/>
                </a:lnTo>
                <a:lnTo>
                  <a:pt x="21450" y="84277"/>
                </a:lnTo>
                <a:lnTo>
                  <a:pt x="2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707283" y="761657"/>
            <a:ext cx="21590" cy="79375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21450" y="0"/>
                </a:moveTo>
                <a:lnTo>
                  <a:pt x="0" y="0"/>
                </a:lnTo>
                <a:lnTo>
                  <a:pt x="0" y="79248"/>
                </a:lnTo>
                <a:lnTo>
                  <a:pt x="21450" y="79248"/>
                </a:lnTo>
                <a:lnTo>
                  <a:pt x="2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763861" y="761657"/>
            <a:ext cx="137198" cy="18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936174" y="93535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24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36174" y="862965"/>
            <a:ext cx="21590" cy="62230"/>
          </a:xfrm>
          <a:custGeom>
            <a:avLst/>
            <a:gdLst/>
            <a:ahLst/>
            <a:cxnLst/>
            <a:rect l="l" t="t" r="r" b="b"/>
            <a:pathLst>
              <a:path w="21590" h="62230">
                <a:moveTo>
                  <a:pt x="0" y="62229"/>
                </a:moveTo>
                <a:lnTo>
                  <a:pt x="21463" y="62229"/>
                </a:lnTo>
                <a:lnTo>
                  <a:pt x="21463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936174" y="8528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936174" y="782955"/>
            <a:ext cx="21590" cy="59690"/>
          </a:xfrm>
          <a:custGeom>
            <a:avLst/>
            <a:gdLst/>
            <a:ahLst/>
            <a:cxnLst/>
            <a:rect l="l" t="t" r="r" b="b"/>
            <a:pathLst>
              <a:path w="21590" h="59690">
                <a:moveTo>
                  <a:pt x="0" y="59690"/>
                </a:moveTo>
                <a:lnTo>
                  <a:pt x="21463" y="59690"/>
                </a:lnTo>
                <a:lnTo>
                  <a:pt x="21463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936174" y="77215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5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17001" y="1022883"/>
            <a:ext cx="367639" cy="22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909684" y="1025652"/>
            <a:ext cx="167640" cy="184785"/>
          </a:xfrm>
          <a:custGeom>
            <a:avLst/>
            <a:gdLst/>
            <a:ahLst/>
            <a:cxnLst/>
            <a:rect l="l" t="t" r="r" b="b"/>
            <a:pathLst>
              <a:path w="167640" h="184784">
                <a:moveTo>
                  <a:pt x="22974" y="0"/>
                </a:moveTo>
                <a:lnTo>
                  <a:pt x="0" y="0"/>
                </a:lnTo>
                <a:lnTo>
                  <a:pt x="0" y="184238"/>
                </a:lnTo>
                <a:lnTo>
                  <a:pt x="21475" y="184238"/>
                </a:lnTo>
                <a:lnTo>
                  <a:pt x="21475" y="38341"/>
                </a:lnTo>
                <a:lnTo>
                  <a:pt x="46126" y="38341"/>
                </a:lnTo>
                <a:lnTo>
                  <a:pt x="22974" y="0"/>
                </a:lnTo>
                <a:close/>
              </a:path>
              <a:path w="167640" h="184784">
                <a:moveTo>
                  <a:pt x="167398" y="38341"/>
                </a:moveTo>
                <a:lnTo>
                  <a:pt x="145923" y="38341"/>
                </a:lnTo>
                <a:lnTo>
                  <a:pt x="145923" y="184238"/>
                </a:lnTo>
                <a:lnTo>
                  <a:pt x="167398" y="184238"/>
                </a:lnTo>
                <a:lnTo>
                  <a:pt x="167398" y="38341"/>
                </a:lnTo>
                <a:close/>
              </a:path>
              <a:path w="167640" h="184784">
                <a:moveTo>
                  <a:pt x="46126" y="38341"/>
                </a:moveTo>
                <a:lnTo>
                  <a:pt x="21475" y="38341"/>
                </a:lnTo>
                <a:lnTo>
                  <a:pt x="80264" y="135953"/>
                </a:lnTo>
                <a:lnTo>
                  <a:pt x="87122" y="135953"/>
                </a:lnTo>
                <a:lnTo>
                  <a:pt x="108573" y="100342"/>
                </a:lnTo>
                <a:lnTo>
                  <a:pt x="83566" y="100342"/>
                </a:lnTo>
                <a:lnTo>
                  <a:pt x="46126" y="38341"/>
                </a:lnTo>
                <a:close/>
              </a:path>
              <a:path w="167640" h="184784">
                <a:moveTo>
                  <a:pt x="167398" y="0"/>
                </a:moveTo>
                <a:lnTo>
                  <a:pt x="144157" y="0"/>
                </a:lnTo>
                <a:lnTo>
                  <a:pt x="83566" y="100342"/>
                </a:lnTo>
                <a:lnTo>
                  <a:pt x="108573" y="100342"/>
                </a:lnTo>
                <a:lnTo>
                  <a:pt x="145923" y="38341"/>
                </a:lnTo>
                <a:lnTo>
                  <a:pt x="167398" y="38341"/>
                </a:lnTo>
                <a:lnTo>
                  <a:pt x="167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092183" y="1025652"/>
            <a:ext cx="163195" cy="184785"/>
          </a:xfrm>
          <a:custGeom>
            <a:avLst/>
            <a:gdLst/>
            <a:ahLst/>
            <a:cxnLst/>
            <a:rect l="l" t="t" r="r" b="b"/>
            <a:pathLst>
              <a:path w="163195" h="184784">
                <a:moveTo>
                  <a:pt x="91262" y="0"/>
                </a:moveTo>
                <a:lnTo>
                  <a:pt x="71589" y="0"/>
                </a:lnTo>
                <a:lnTo>
                  <a:pt x="0" y="184251"/>
                </a:lnTo>
                <a:lnTo>
                  <a:pt x="22834" y="184251"/>
                </a:lnTo>
                <a:lnTo>
                  <a:pt x="39954" y="139458"/>
                </a:lnTo>
                <a:lnTo>
                  <a:pt x="145246" y="139458"/>
                </a:lnTo>
                <a:lnTo>
                  <a:pt x="137232" y="118757"/>
                </a:lnTo>
                <a:lnTo>
                  <a:pt x="48082" y="118757"/>
                </a:lnTo>
                <a:lnTo>
                  <a:pt x="81419" y="31813"/>
                </a:lnTo>
                <a:lnTo>
                  <a:pt x="103577" y="31813"/>
                </a:lnTo>
                <a:lnTo>
                  <a:pt x="91262" y="0"/>
                </a:lnTo>
                <a:close/>
              </a:path>
              <a:path w="163195" h="184784">
                <a:moveTo>
                  <a:pt x="145246" y="139458"/>
                </a:moveTo>
                <a:lnTo>
                  <a:pt x="122643" y="139458"/>
                </a:lnTo>
                <a:lnTo>
                  <a:pt x="139750" y="184251"/>
                </a:lnTo>
                <a:lnTo>
                  <a:pt x="162585" y="184251"/>
                </a:lnTo>
                <a:lnTo>
                  <a:pt x="145246" y="139458"/>
                </a:lnTo>
                <a:close/>
              </a:path>
              <a:path w="163195" h="184784">
                <a:moveTo>
                  <a:pt x="103577" y="31813"/>
                </a:moveTo>
                <a:lnTo>
                  <a:pt x="81419" y="31813"/>
                </a:lnTo>
                <a:lnTo>
                  <a:pt x="114757" y="118757"/>
                </a:lnTo>
                <a:lnTo>
                  <a:pt x="137232" y="118757"/>
                </a:lnTo>
                <a:lnTo>
                  <a:pt x="103577" y="31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269895" y="1025652"/>
            <a:ext cx="167640" cy="184785"/>
          </a:xfrm>
          <a:custGeom>
            <a:avLst/>
            <a:gdLst/>
            <a:ahLst/>
            <a:cxnLst/>
            <a:rect l="l" t="t" r="r" b="b"/>
            <a:pathLst>
              <a:path w="167640" h="184784">
                <a:moveTo>
                  <a:pt x="22974" y="0"/>
                </a:moveTo>
                <a:lnTo>
                  <a:pt x="0" y="0"/>
                </a:lnTo>
                <a:lnTo>
                  <a:pt x="0" y="184238"/>
                </a:lnTo>
                <a:lnTo>
                  <a:pt x="21463" y="184238"/>
                </a:lnTo>
                <a:lnTo>
                  <a:pt x="21463" y="38341"/>
                </a:lnTo>
                <a:lnTo>
                  <a:pt x="46126" y="38341"/>
                </a:lnTo>
                <a:lnTo>
                  <a:pt x="22974" y="0"/>
                </a:lnTo>
                <a:close/>
              </a:path>
              <a:path w="167640" h="184784">
                <a:moveTo>
                  <a:pt x="167398" y="38341"/>
                </a:moveTo>
                <a:lnTo>
                  <a:pt x="145935" y="38341"/>
                </a:lnTo>
                <a:lnTo>
                  <a:pt x="145935" y="184238"/>
                </a:lnTo>
                <a:lnTo>
                  <a:pt x="167398" y="184238"/>
                </a:lnTo>
                <a:lnTo>
                  <a:pt x="167398" y="38341"/>
                </a:lnTo>
                <a:close/>
              </a:path>
              <a:path w="167640" h="184784">
                <a:moveTo>
                  <a:pt x="46126" y="38341"/>
                </a:moveTo>
                <a:lnTo>
                  <a:pt x="21463" y="38341"/>
                </a:lnTo>
                <a:lnTo>
                  <a:pt x="80251" y="135953"/>
                </a:lnTo>
                <a:lnTo>
                  <a:pt x="87122" y="135953"/>
                </a:lnTo>
                <a:lnTo>
                  <a:pt x="108578" y="100342"/>
                </a:lnTo>
                <a:lnTo>
                  <a:pt x="83566" y="100342"/>
                </a:lnTo>
                <a:lnTo>
                  <a:pt x="46126" y="38341"/>
                </a:lnTo>
                <a:close/>
              </a:path>
              <a:path w="167640" h="184784">
                <a:moveTo>
                  <a:pt x="167398" y="0"/>
                </a:moveTo>
                <a:lnTo>
                  <a:pt x="144157" y="0"/>
                </a:lnTo>
                <a:lnTo>
                  <a:pt x="83566" y="100342"/>
                </a:lnTo>
                <a:lnTo>
                  <a:pt x="108578" y="100342"/>
                </a:lnTo>
                <a:lnTo>
                  <a:pt x="145935" y="38341"/>
                </a:lnTo>
                <a:lnTo>
                  <a:pt x="167398" y="38341"/>
                </a:lnTo>
                <a:lnTo>
                  <a:pt x="167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472383" y="1025652"/>
            <a:ext cx="137198" cy="184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048" y="2928518"/>
            <a:ext cx="834530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048" y="2423617"/>
            <a:ext cx="8345302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32045"/>
          <a:stretch/>
        </p:blipFill>
        <p:spPr>
          <a:xfrm>
            <a:off x="0" y="1324406"/>
            <a:ext cx="10693400" cy="59416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7EBE24-D9DD-DB42-B77F-9849EA25A109}"/>
              </a:ext>
            </a:extLst>
          </p:cNvPr>
          <p:cNvSpPr/>
          <p:nvPr/>
        </p:nvSpPr>
        <p:spPr>
          <a:xfrm>
            <a:off x="0" y="0"/>
            <a:ext cx="10693400" cy="1645096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BDE0EFDB-C902-D947-99B7-0F989211F6CC}"/>
              </a:ext>
            </a:extLst>
          </p:cNvPr>
          <p:cNvSpPr txBox="1"/>
          <p:nvPr/>
        </p:nvSpPr>
        <p:spPr>
          <a:xfrm>
            <a:off x="927101" y="2770729"/>
            <a:ext cx="47244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900" dirty="0">
                <a:latin typeface="Ubuntu" panose="020B0504030602030204" pitchFamily="34" charset="0"/>
              </a:rPr>
              <a:t>ЦДС </a:t>
            </a:r>
            <a:r>
              <a:rPr lang="ru-RU" sz="2900" dirty="0" smtClean="0">
                <a:latin typeface="Ubuntu" panose="020B0504030602030204" pitchFamily="34" charset="0"/>
              </a:rPr>
              <a:t>«Управление Домами» </a:t>
            </a:r>
            <a:endParaRPr sz="2900" dirty="0">
              <a:latin typeface="Ubuntu" panose="020B0504030602030204" pitchFamily="34" charset="0"/>
              <a:cs typeface="Calibri"/>
            </a:endParaRPr>
          </a:p>
        </p:txBody>
      </p:sp>
      <p:sp>
        <p:nvSpPr>
          <p:cNvPr id="71" name="object 2">
            <a:extLst>
              <a:ext uri="{FF2B5EF4-FFF2-40B4-BE49-F238E27FC236}">
                <a16:creationId xmlns:a16="http://schemas.microsoft.com/office/drawing/2014/main" id="{BC8B1C1B-10EE-774C-BFA1-E351107AA009}"/>
              </a:ext>
            </a:extLst>
          </p:cNvPr>
          <p:cNvSpPr txBox="1"/>
          <p:nvPr/>
        </p:nvSpPr>
        <p:spPr>
          <a:xfrm>
            <a:off x="8009205" y="415249"/>
            <a:ext cx="3866956" cy="341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Ubuntu" panose="020B0504030602030204" pitchFamily="34" charset="0"/>
              </a:rPr>
              <a:t>ОТЧЕТ </a:t>
            </a:r>
            <a:r>
              <a:rPr lang="ru-RU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2021 ГОД </a:t>
            </a:r>
            <a:endParaRPr sz="1200" dirty="0">
              <a:solidFill>
                <a:schemeClr val="bg1"/>
              </a:solidFill>
              <a:latin typeface="Ubuntu" panose="020B0504030602030204" pitchFamily="34" charset="0"/>
              <a:cs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019451-7CCE-3B4E-8D17-8F1120B00E73}"/>
              </a:ext>
            </a:extLst>
          </p:cNvPr>
          <p:cNvGrpSpPr/>
          <p:nvPr/>
        </p:nvGrpSpPr>
        <p:grpSpPr>
          <a:xfrm>
            <a:off x="927101" y="415309"/>
            <a:ext cx="1972280" cy="816755"/>
            <a:chOff x="1522290" y="1220924"/>
            <a:chExt cx="2235273" cy="925665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B2D01260-FE3B-F147-9F52-CAD9CA152194}"/>
                </a:ext>
              </a:extLst>
            </p:cNvPr>
            <p:cNvSpPr/>
            <p:nvPr/>
          </p:nvSpPr>
          <p:spPr>
            <a:xfrm>
              <a:off x="2165104" y="1323082"/>
              <a:ext cx="734667" cy="581708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D97C74D2-F6D0-374A-A1B9-C097229DA388}"/>
                </a:ext>
              </a:extLst>
            </p:cNvPr>
            <p:cNvSpPr/>
            <p:nvPr/>
          </p:nvSpPr>
          <p:spPr>
            <a:xfrm>
              <a:off x="1735258" y="1767281"/>
              <a:ext cx="450380" cy="379308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7BC07594-EAD6-6D45-B99F-875C942D0A97}"/>
                </a:ext>
              </a:extLst>
            </p:cNvPr>
            <p:cNvSpPr/>
            <p:nvPr/>
          </p:nvSpPr>
          <p:spPr>
            <a:xfrm>
              <a:off x="1932591" y="1323082"/>
              <a:ext cx="137509" cy="393213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1BD03AEC-D3E8-B14B-B777-16C8BE72DDEC}"/>
                </a:ext>
              </a:extLst>
            </p:cNvPr>
            <p:cNvSpPr/>
            <p:nvPr/>
          </p:nvSpPr>
          <p:spPr>
            <a:xfrm>
              <a:off x="1522290" y="1323097"/>
              <a:ext cx="359222" cy="581708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9E234CD2-CD6A-2D4A-9F8B-65FA0DF84456}"/>
                </a:ext>
              </a:extLst>
            </p:cNvPr>
            <p:cNvSpPr/>
            <p:nvPr/>
          </p:nvSpPr>
          <p:spPr>
            <a:xfrm>
              <a:off x="3311046" y="1220924"/>
              <a:ext cx="446517" cy="363085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E918DDA3-42FF-934B-BAB1-BDF879B124A2}"/>
                </a:ext>
              </a:extLst>
            </p:cNvPr>
            <p:cNvSpPr/>
            <p:nvPr/>
          </p:nvSpPr>
          <p:spPr>
            <a:xfrm>
              <a:off x="2939618" y="1315248"/>
              <a:ext cx="539992" cy="597159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7EBE24-D9DD-DB42-B77F-9849EA25A109}"/>
              </a:ext>
            </a:extLst>
          </p:cNvPr>
          <p:cNvSpPr/>
          <p:nvPr/>
        </p:nvSpPr>
        <p:spPr>
          <a:xfrm>
            <a:off x="-12700" y="7266024"/>
            <a:ext cx="10706100" cy="298971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0">
            <a:extLst>
              <a:ext uri="{FF2B5EF4-FFF2-40B4-BE49-F238E27FC236}">
                <a16:creationId xmlns:a16="http://schemas.microsoft.com/office/drawing/2014/main" id="{997C3188-3C89-7043-8602-E2CDF95736B8}"/>
              </a:ext>
            </a:extLst>
          </p:cNvPr>
          <p:cNvSpPr/>
          <p:nvPr/>
        </p:nvSpPr>
        <p:spPr>
          <a:xfrm>
            <a:off x="815549" y="2033751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D4097442-E9F1-BE4C-B978-333EAFD65E80}"/>
              </a:ext>
            </a:extLst>
          </p:cNvPr>
          <p:cNvSpPr/>
          <p:nvPr/>
        </p:nvSpPr>
        <p:spPr>
          <a:xfrm>
            <a:off x="4052047" y="2026670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C039E853-BEE1-C746-A6BA-A1248064C1D4}"/>
              </a:ext>
            </a:extLst>
          </p:cNvPr>
          <p:cNvSpPr/>
          <p:nvPr/>
        </p:nvSpPr>
        <p:spPr>
          <a:xfrm>
            <a:off x="7152724" y="2026670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3C43A623-80F7-FF43-972B-134AB921DEC4}"/>
              </a:ext>
            </a:extLst>
          </p:cNvPr>
          <p:cNvSpPr/>
          <p:nvPr/>
        </p:nvSpPr>
        <p:spPr>
          <a:xfrm>
            <a:off x="7141434" y="3983398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0EC7C991-6F72-2648-913E-AD5AEE88AF77}"/>
              </a:ext>
            </a:extLst>
          </p:cNvPr>
          <p:cNvSpPr/>
          <p:nvPr/>
        </p:nvSpPr>
        <p:spPr>
          <a:xfrm>
            <a:off x="799674" y="3975306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847C3CB7-D9BE-084D-9CC9-E8C7A4FE9B70}"/>
              </a:ext>
            </a:extLst>
          </p:cNvPr>
          <p:cNvSpPr/>
          <p:nvPr/>
        </p:nvSpPr>
        <p:spPr>
          <a:xfrm>
            <a:off x="4054826" y="3975306"/>
            <a:ext cx="576421" cy="674488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1136018E-C8E4-384B-B7A3-6E380E23CD23}"/>
              </a:ext>
            </a:extLst>
          </p:cNvPr>
          <p:cNvSpPr/>
          <p:nvPr/>
        </p:nvSpPr>
        <p:spPr>
          <a:xfrm>
            <a:off x="992648" y="6128918"/>
            <a:ext cx="326105" cy="441171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1155700" y="6231082"/>
            <a:ext cx="8852528" cy="45909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Всегда приятно зайти в ухоженный, чистый подъезд, где не исписаны стены, не выбиты стекла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/>
            </a:r>
            <a:b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и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не сломаны почтовые ящики. Просим вас бережно относиться к общедомовому имуществу.</a:t>
            </a: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4945E45B-7CF3-B143-8E2B-0F9A5BDAD056}"/>
              </a:ext>
            </a:extLst>
          </p:cNvPr>
          <p:cNvSpPr/>
          <p:nvPr/>
        </p:nvSpPr>
        <p:spPr>
          <a:xfrm>
            <a:off x="0" y="471171"/>
            <a:ext cx="6108699" cy="667681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0A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8651C14-28F0-EE45-B391-435461AA9BA4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831FE175-0A0F-5D44-B022-BE35EF0118FF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0925BA48-1D7A-3744-8D23-872106B832C4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A6FDBFC5-2221-A84D-9272-803CA916F7F3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04D711EC-A26A-9B4F-9047-77B46C52E1B4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26FBCF6E-045D-6443-BC5A-5CEC3A40D1F4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FF353923-B0EC-714C-9222-4125F8E6E4F9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D774BC8C-3444-3447-B785-5EF5FB6EFC6D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">
              <a:extLst>
                <a:ext uri="{FF2B5EF4-FFF2-40B4-BE49-F238E27FC236}">
                  <a16:creationId xmlns:a16="http://schemas.microsoft.com/office/drawing/2014/main" id="{C595A925-1122-3442-99C0-4267E7D7C096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">
              <a:extLst>
                <a:ext uri="{FF2B5EF4-FFF2-40B4-BE49-F238E27FC236}">
                  <a16:creationId xmlns:a16="http://schemas.microsoft.com/office/drawing/2014/main" id="{1865A4D7-3B40-F246-8679-386F3892B30D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3">
              <a:extLst>
                <a:ext uri="{FF2B5EF4-FFF2-40B4-BE49-F238E27FC236}">
                  <a16:creationId xmlns:a16="http://schemas.microsoft.com/office/drawing/2014/main" id="{1E66594C-E37A-D84A-9EE2-1CBBF4FA1551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4">
              <a:extLst>
                <a:ext uri="{FF2B5EF4-FFF2-40B4-BE49-F238E27FC236}">
                  <a16:creationId xmlns:a16="http://schemas.microsoft.com/office/drawing/2014/main" id="{DEC9E7F5-ED6A-314D-A52C-D549D56A58D5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5">
              <a:extLst>
                <a:ext uri="{FF2B5EF4-FFF2-40B4-BE49-F238E27FC236}">
                  <a16:creationId xmlns:a16="http://schemas.microsoft.com/office/drawing/2014/main" id="{61F2F49F-4E89-CF4A-A5E9-72118137C937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6">
              <a:extLst>
                <a:ext uri="{FF2B5EF4-FFF2-40B4-BE49-F238E27FC236}">
                  <a16:creationId xmlns:a16="http://schemas.microsoft.com/office/drawing/2014/main" id="{83EDC9BB-CF66-2B4B-91D0-D0879B8ACF8F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7">
              <a:extLst>
                <a:ext uri="{FF2B5EF4-FFF2-40B4-BE49-F238E27FC236}">
                  <a16:creationId xmlns:a16="http://schemas.microsoft.com/office/drawing/2014/main" id="{4F92DFBF-9C27-AE47-B366-E2B5C62C128C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8">
              <a:extLst>
                <a:ext uri="{FF2B5EF4-FFF2-40B4-BE49-F238E27FC236}">
                  <a16:creationId xmlns:a16="http://schemas.microsoft.com/office/drawing/2014/main" id="{1CB9DB34-111C-9747-AD02-1B11EAC00B26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9">
              <a:extLst>
                <a:ext uri="{FF2B5EF4-FFF2-40B4-BE49-F238E27FC236}">
                  <a16:creationId xmlns:a16="http://schemas.microsoft.com/office/drawing/2014/main" id="{FA806C88-7061-E843-B513-46613E199C71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0">
              <a:extLst>
                <a:ext uri="{FF2B5EF4-FFF2-40B4-BE49-F238E27FC236}">
                  <a16:creationId xmlns:a16="http://schemas.microsoft.com/office/drawing/2014/main" id="{A677F452-316C-1442-97C8-CB3AE9C531E3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1">
              <a:extLst>
                <a:ext uri="{FF2B5EF4-FFF2-40B4-BE49-F238E27FC236}">
                  <a16:creationId xmlns:a16="http://schemas.microsoft.com/office/drawing/2014/main" id="{3F38CD3B-623C-8747-BC39-F15B8C6B40DC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2">
              <a:extLst>
                <a:ext uri="{FF2B5EF4-FFF2-40B4-BE49-F238E27FC236}">
                  <a16:creationId xmlns:a16="http://schemas.microsoft.com/office/drawing/2014/main" id="{4EE38738-A71B-6945-8F71-0901B6D6894A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3">
              <a:extLst>
                <a:ext uri="{FF2B5EF4-FFF2-40B4-BE49-F238E27FC236}">
                  <a16:creationId xmlns:a16="http://schemas.microsoft.com/office/drawing/2014/main" id="{E8B831D6-F0F1-3448-B411-F03DC964A478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4">
              <a:extLst>
                <a:ext uri="{FF2B5EF4-FFF2-40B4-BE49-F238E27FC236}">
                  <a16:creationId xmlns:a16="http://schemas.microsoft.com/office/drawing/2014/main" id="{B9667333-FBDC-8348-BBED-6167C1ACD9DE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5">
              <a:extLst>
                <a:ext uri="{FF2B5EF4-FFF2-40B4-BE49-F238E27FC236}">
                  <a16:creationId xmlns:a16="http://schemas.microsoft.com/office/drawing/2014/main" id="{F3EF19B8-D95B-4344-BFB4-4E9A5ABE006E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6">
              <a:extLst>
                <a:ext uri="{FF2B5EF4-FFF2-40B4-BE49-F238E27FC236}">
                  <a16:creationId xmlns:a16="http://schemas.microsoft.com/office/drawing/2014/main" id="{217ACED8-3C63-624D-9D53-EA520B0A5E58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90E716AA-B71A-0546-AF38-06EE4EBB992A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8">
              <a:extLst>
                <a:ext uri="{FF2B5EF4-FFF2-40B4-BE49-F238E27FC236}">
                  <a16:creationId xmlns:a16="http://schemas.microsoft.com/office/drawing/2014/main" id="{410F303A-9D93-8F49-9393-B0E991DCD8AE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9">
              <a:extLst>
                <a:ext uri="{FF2B5EF4-FFF2-40B4-BE49-F238E27FC236}">
                  <a16:creationId xmlns:a16="http://schemas.microsoft.com/office/drawing/2014/main" id="{368521A0-011F-8F42-9FCE-9114D54FCB8D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0">
              <a:extLst>
                <a:ext uri="{FF2B5EF4-FFF2-40B4-BE49-F238E27FC236}">
                  <a16:creationId xmlns:a16="http://schemas.microsoft.com/office/drawing/2014/main" id="{7E67851F-1313-2A4E-993E-5C724216AB55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1">
              <a:extLst>
                <a:ext uri="{FF2B5EF4-FFF2-40B4-BE49-F238E27FC236}">
                  <a16:creationId xmlns:a16="http://schemas.microsoft.com/office/drawing/2014/main" id="{8E46F913-AD30-F149-9AA7-B453E6AF3178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2">
              <a:extLst>
                <a:ext uri="{FF2B5EF4-FFF2-40B4-BE49-F238E27FC236}">
                  <a16:creationId xmlns:a16="http://schemas.microsoft.com/office/drawing/2014/main" id="{9DF1C1A3-F097-824F-9110-0F0252883BCD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3">
              <a:extLst>
                <a:ext uri="{FF2B5EF4-FFF2-40B4-BE49-F238E27FC236}">
                  <a16:creationId xmlns:a16="http://schemas.microsoft.com/office/drawing/2014/main" id="{5A43A960-FF27-054B-8A79-E97E3AF76FF9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4">
              <a:extLst>
                <a:ext uri="{FF2B5EF4-FFF2-40B4-BE49-F238E27FC236}">
                  <a16:creationId xmlns:a16="http://schemas.microsoft.com/office/drawing/2014/main" id="{A68EFCA1-7912-8346-859D-0E9380E10502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5">
              <a:extLst>
                <a:ext uri="{FF2B5EF4-FFF2-40B4-BE49-F238E27FC236}">
                  <a16:creationId xmlns:a16="http://schemas.microsoft.com/office/drawing/2014/main" id="{209B9D41-ED48-504D-B13E-DB186936D7A2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36">
            <a:extLst>
              <a:ext uri="{FF2B5EF4-FFF2-40B4-BE49-F238E27FC236}">
                <a16:creationId xmlns:a16="http://schemas.microsoft.com/office/drawing/2014/main" id="{9025AD00-677A-DE47-92B7-4F6B0A8B1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54508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В ЭТОМ </a:t>
            </a:r>
            <a:r>
              <a:rPr lang="ru-RU" sz="1800" b="0" spc="45" dirty="0" smtClean="0">
                <a:latin typeface="Ubuntu Light" panose="020B0304030602030204" pitchFamily="34" charset="0"/>
              </a:rPr>
              <a:t>ГОДУ </a:t>
            </a:r>
            <a:r>
              <a:rPr lang="ru-RU" sz="1800" b="0" spc="45" dirty="0">
                <a:latin typeface="Ubuntu Light" panose="020B0304030602030204" pitchFamily="34" charset="0"/>
              </a:rPr>
              <a:t>БЫЛИ </a:t>
            </a:r>
            <a:r>
              <a:rPr lang="ru-RU" sz="1800" b="0" spc="45" dirty="0" smtClean="0">
                <a:latin typeface="Ubuntu Light" panose="020B0304030602030204" pitchFamily="34" charset="0"/>
              </a:rPr>
              <a:t>ЗАМЕНЕНЫ И УСТРАНЕНЫ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FD546D-A06A-E441-8FAC-32B15DB3F633}"/>
              </a:ext>
            </a:extLst>
          </p:cNvPr>
          <p:cNvSpPr txBox="1"/>
          <p:nvPr/>
        </p:nvSpPr>
        <p:spPr>
          <a:xfrm>
            <a:off x="954141" y="1952625"/>
            <a:ext cx="2067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9</a:t>
            </a:r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61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Сломанные уличные таблички</a:t>
            </a:r>
            <a:endParaRPr lang="ru-RU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0F92D8-A097-0D49-9FD0-A7A7B8C25D11}"/>
              </a:ext>
            </a:extLst>
          </p:cNvPr>
          <p:cNvSpPr txBox="1"/>
          <p:nvPr/>
        </p:nvSpPr>
        <p:spPr>
          <a:xfrm>
            <a:off x="4174025" y="1945544"/>
            <a:ext cx="1954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2876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Разбитые </a:t>
            </a:r>
            <a:r>
              <a:rPr lang="ru-RU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стекла</a:t>
            </a:r>
            <a:endParaRPr lang="ru-RU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202052-D5A8-BB49-9361-3E8354E14A9B}"/>
              </a:ext>
            </a:extLst>
          </p:cNvPr>
          <p:cNvSpPr txBox="1"/>
          <p:nvPr/>
        </p:nvSpPr>
        <p:spPr>
          <a:xfrm>
            <a:off x="7257944" y="1945544"/>
            <a:ext cx="19541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7659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Сломанные ручки дверей </a:t>
            </a:r>
            <a:r>
              <a:rPr lang="ru-RU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МОП и доводчики</a:t>
            </a:r>
            <a:endParaRPr lang="ru-RU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812E35-C776-C047-A601-A639F5A5AE28}"/>
              </a:ext>
            </a:extLst>
          </p:cNvPr>
          <p:cNvSpPr txBox="1"/>
          <p:nvPr/>
        </p:nvSpPr>
        <p:spPr>
          <a:xfrm>
            <a:off x="7223019" y="3902272"/>
            <a:ext cx="1954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6</a:t>
            </a:r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43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Сломанные почтовые ящики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9EC074A-DC60-5D4B-9264-928C0785443A}"/>
              </a:ext>
            </a:extLst>
          </p:cNvPr>
          <p:cNvSpPr txBox="1"/>
          <p:nvPr/>
        </p:nvSpPr>
        <p:spPr>
          <a:xfrm>
            <a:off x="904894" y="3902272"/>
            <a:ext cx="19541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2</a:t>
            </a:r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053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Сорванные таблички на этажах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AD5E7D2-B6D9-9142-8EFA-19CE10C1BA00}"/>
              </a:ext>
            </a:extLst>
          </p:cNvPr>
          <p:cNvSpPr txBox="1"/>
          <p:nvPr/>
        </p:nvSpPr>
        <p:spPr>
          <a:xfrm>
            <a:off x="4136411" y="3902272"/>
            <a:ext cx="1954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19</a:t>
            </a:r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29</a:t>
            </a:r>
            <a:endParaRPr lang="ru-RU" sz="4800" b="1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Закрашены граффити</a:t>
            </a:r>
            <a:endParaRPr lang="ru-RU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71FDA0-ACEB-B645-B951-29E0CC128424}"/>
              </a:ext>
            </a:extLst>
          </p:cNvPr>
          <p:cNvSpPr/>
          <p:nvPr/>
        </p:nvSpPr>
        <p:spPr>
          <a:xfrm>
            <a:off x="1155700" y="2631235"/>
            <a:ext cx="8551908" cy="4406612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object 9">
            <a:extLst>
              <a:ext uri="{FF2B5EF4-FFF2-40B4-BE49-F238E27FC236}">
                <a16:creationId xmlns:a16="http://schemas.microsoft.com/office/drawing/2014/main" id="{A480E2B6-CF73-674E-96E0-3E1ADE7D4CBF}"/>
              </a:ext>
            </a:extLst>
          </p:cNvPr>
          <p:cNvSpPr/>
          <p:nvPr/>
        </p:nvSpPr>
        <p:spPr>
          <a:xfrm>
            <a:off x="809959" y="1322627"/>
            <a:ext cx="758190" cy="61595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456" y="1658392"/>
            <a:ext cx="3860577" cy="25733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544" y="553726"/>
            <a:ext cx="3873178" cy="2299892"/>
          </a:xfrm>
          <a:prstGeom prst="rect">
            <a:avLst/>
          </a:prstGeom>
        </p:spPr>
      </p:pic>
      <p:sp>
        <p:nvSpPr>
          <p:cNvPr id="49" name="object 34">
            <a:extLst>
              <a:ext uri="{FF2B5EF4-FFF2-40B4-BE49-F238E27FC236}">
                <a16:creationId xmlns:a16="http://schemas.microsoft.com/office/drawing/2014/main" id="{018ACBE5-A5D2-3749-AA6B-A5B4C0860D49}"/>
              </a:ext>
            </a:extLst>
          </p:cNvPr>
          <p:cNvSpPr/>
          <p:nvPr/>
        </p:nvSpPr>
        <p:spPr>
          <a:xfrm>
            <a:off x="4774348" y="-1734582"/>
            <a:ext cx="5949239" cy="898979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10692003" y="945362"/>
                </a:moveTo>
                <a:lnTo>
                  <a:pt x="0" y="94536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4536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AA354BAA-4142-AB42-9AAE-1BCB8784273E}"/>
              </a:ext>
            </a:extLst>
          </p:cNvPr>
          <p:cNvGraphicFramePr>
            <a:graphicFrameLocks noGrp="1"/>
          </p:cNvGraphicFramePr>
          <p:nvPr/>
        </p:nvGraphicFramePr>
        <p:xfrm>
          <a:off x="4807101" y="-1697457"/>
          <a:ext cx="5949239" cy="89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839">
                  <a:extLst>
                    <a:ext uri="{9D8B030D-6E8A-4147-A177-3AD203B41FA5}">
                      <a16:colId xmlns:a16="http://schemas.microsoft.com/office/drawing/2014/main" val="30672223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7342320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649032766"/>
                    </a:ext>
                  </a:extLst>
                </a:gridCol>
              </a:tblGrid>
              <a:tr h="210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Уборка снега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02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233,4  м3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вывоз снега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884222"/>
                  </a:ext>
                </a:extLst>
              </a:tr>
              <a:tr h="210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Посыпка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пескаструйной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смеси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02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мешков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Мешки по 50 кг. На доме работает 2 дворника ежедневно 6/1 (СБ, ВС по одному)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857589"/>
                  </a:ext>
                </a:extLst>
              </a:tr>
              <a:tr h="29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Вывоз мусора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1126,5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1 машина вывозит 25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то за 3 месяца было вывезено: 45 машин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59057"/>
                  </a:ext>
                </a:extLst>
              </a:tr>
            </a:tbl>
          </a:graphicData>
        </a:graphic>
      </p:graphicFrame>
      <p:sp>
        <p:nvSpPr>
          <p:cNvPr id="188" name="TextBox 187">
            <a:extLst>
              <a:ext uri="{FF2B5EF4-FFF2-40B4-BE49-F238E27FC236}">
                <a16:creationId xmlns:a16="http://schemas.microsoft.com/office/drawing/2014/main" id="{64B85F74-C4DD-C649-8C14-C46BC1169A0D}"/>
              </a:ext>
            </a:extLst>
          </p:cNvPr>
          <p:cNvSpPr txBox="1"/>
          <p:nvPr/>
        </p:nvSpPr>
        <p:spPr>
          <a:xfrm>
            <a:off x="1076932" y="1612138"/>
            <a:ext cx="863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Уборка – это ежедневное правило нашей компании, поэтому работы на придомовой территории, лифтовых и квартирных холлов, черных лестниц проводятся каждый день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.</a:t>
            </a: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464BF935-2A9B-F549-A122-705E14AF7D48}"/>
              </a:ext>
            </a:extLst>
          </p:cNvPr>
          <p:cNvSpPr/>
          <p:nvPr/>
        </p:nvSpPr>
        <p:spPr>
          <a:xfrm>
            <a:off x="1" y="471171"/>
            <a:ext cx="2732580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0A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9FE45AA-F385-FF4B-BC0C-8115E89A4C03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74E72165-FDD6-D049-AE54-44BCE5A51D16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816D0FBF-F26F-944D-9AAC-28E014B70E33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>
              <a:extLst>
                <a:ext uri="{FF2B5EF4-FFF2-40B4-BE49-F238E27FC236}">
                  <a16:creationId xmlns:a16="http://schemas.microsoft.com/office/drawing/2014/main" id="{E1ED4BC9-2ADA-1947-A6F8-66270F407F21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>
              <a:extLst>
                <a:ext uri="{FF2B5EF4-FFF2-40B4-BE49-F238E27FC236}">
                  <a16:creationId xmlns:a16="http://schemas.microsoft.com/office/drawing/2014/main" id="{9240D80C-84BD-6943-807C-71F76D420DF3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0EEF5D5A-5312-3C4E-805C-49D7373BE600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>
              <a:extLst>
                <a:ext uri="{FF2B5EF4-FFF2-40B4-BE49-F238E27FC236}">
                  <a16:creationId xmlns:a16="http://schemas.microsoft.com/office/drawing/2014/main" id="{0DBDE2B8-F129-2D48-B5EE-4758F6E194FA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>
              <a:extLst>
                <a:ext uri="{FF2B5EF4-FFF2-40B4-BE49-F238E27FC236}">
                  <a16:creationId xmlns:a16="http://schemas.microsoft.com/office/drawing/2014/main" id="{94B8CD76-14B4-5047-91C5-E351F94CA5C1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">
              <a:extLst>
                <a:ext uri="{FF2B5EF4-FFF2-40B4-BE49-F238E27FC236}">
                  <a16:creationId xmlns:a16="http://schemas.microsoft.com/office/drawing/2014/main" id="{00776369-AFF1-5546-8320-01E8CE971FAF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">
              <a:extLst>
                <a:ext uri="{FF2B5EF4-FFF2-40B4-BE49-F238E27FC236}">
                  <a16:creationId xmlns:a16="http://schemas.microsoft.com/office/drawing/2014/main" id="{B902A4DA-7607-1145-B31B-03253659546D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3">
              <a:extLst>
                <a:ext uri="{FF2B5EF4-FFF2-40B4-BE49-F238E27FC236}">
                  <a16:creationId xmlns:a16="http://schemas.microsoft.com/office/drawing/2014/main" id="{1CCFBCEE-4C7E-224C-A475-F222458CC4AC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4">
              <a:extLst>
                <a:ext uri="{FF2B5EF4-FFF2-40B4-BE49-F238E27FC236}">
                  <a16:creationId xmlns:a16="http://schemas.microsoft.com/office/drawing/2014/main" id="{EAEDF973-1834-0A4C-8121-FB876680FA40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5">
              <a:extLst>
                <a:ext uri="{FF2B5EF4-FFF2-40B4-BE49-F238E27FC236}">
                  <a16:creationId xmlns:a16="http://schemas.microsoft.com/office/drawing/2014/main" id="{A03A1BC9-A20C-D14C-A34B-38D7701FB688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6">
              <a:extLst>
                <a:ext uri="{FF2B5EF4-FFF2-40B4-BE49-F238E27FC236}">
                  <a16:creationId xmlns:a16="http://schemas.microsoft.com/office/drawing/2014/main" id="{0B350A58-DB3B-B64E-9C1E-6275F06A9CF6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1128F967-BE64-D440-842A-33058CF5CBC5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2B6541E3-3D8A-9F44-B80E-ED19B5419878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743F824D-41F2-7746-9E6F-9D93C7FE8A25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0">
              <a:extLst>
                <a:ext uri="{FF2B5EF4-FFF2-40B4-BE49-F238E27FC236}">
                  <a16:creationId xmlns:a16="http://schemas.microsoft.com/office/drawing/2014/main" id="{12CF686D-B5B5-8148-95EE-C85A7DFB300D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7FFAFDAA-DCD4-1F40-96B9-3104F3DA22B6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7E71FFB4-1CE5-4F4C-995E-1DDCA2E45D1D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43A7DA5E-3252-454E-9D13-46522F6347C5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4">
              <a:extLst>
                <a:ext uri="{FF2B5EF4-FFF2-40B4-BE49-F238E27FC236}">
                  <a16:creationId xmlns:a16="http://schemas.microsoft.com/office/drawing/2014/main" id="{6F416EB8-E2C8-654B-B1ED-FD18A87F0679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914E5F6F-15A0-4E4F-9886-0BE0590444EB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6">
              <a:extLst>
                <a:ext uri="{FF2B5EF4-FFF2-40B4-BE49-F238E27FC236}">
                  <a16:creationId xmlns:a16="http://schemas.microsoft.com/office/drawing/2014/main" id="{841EFA1D-C9C7-6D4D-A712-959DECDB5037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7">
              <a:extLst>
                <a:ext uri="{FF2B5EF4-FFF2-40B4-BE49-F238E27FC236}">
                  <a16:creationId xmlns:a16="http://schemas.microsoft.com/office/drawing/2014/main" id="{A279DFE7-4448-224A-AFF5-01D28115FD12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8">
              <a:extLst>
                <a:ext uri="{FF2B5EF4-FFF2-40B4-BE49-F238E27FC236}">
                  <a16:creationId xmlns:a16="http://schemas.microsoft.com/office/drawing/2014/main" id="{4F320124-C4A7-E949-BFB3-2E37A0F916C1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9">
              <a:extLst>
                <a:ext uri="{FF2B5EF4-FFF2-40B4-BE49-F238E27FC236}">
                  <a16:creationId xmlns:a16="http://schemas.microsoft.com/office/drawing/2014/main" id="{68341D48-CC4C-AA4F-B8C6-BBF48FDF2064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0">
              <a:extLst>
                <a:ext uri="{FF2B5EF4-FFF2-40B4-BE49-F238E27FC236}">
                  <a16:creationId xmlns:a16="http://schemas.microsoft.com/office/drawing/2014/main" id="{FC919790-44B7-684F-A0EC-F6DD5613B80E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1">
              <a:extLst>
                <a:ext uri="{FF2B5EF4-FFF2-40B4-BE49-F238E27FC236}">
                  <a16:creationId xmlns:a16="http://schemas.microsoft.com/office/drawing/2014/main" id="{BC4F1118-41FD-C045-BEA3-3CA1B3E788C6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2">
              <a:extLst>
                <a:ext uri="{FF2B5EF4-FFF2-40B4-BE49-F238E27FC236}">
                  <a16:creationId xmlns:a16="http://schemas.microsoft.com/office/drawing/2014/main" id="{F2EBD3C3-B3C2-AF42-AC64-C6207934B843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3">
              <a:extLst>
                <a:ext uri="{FF2B5EF4-FFF2-40B4-BE49-F238E27FC236}">
                  <a16:creationId xmlns:a16="http://schemas.microsoft.com/office/drawing/2014/main" id="{B618A586-60E5-E142-BC0F-BF508E11EDB0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4">
              <a:extLst>
                <a:ext uri="{FF2B5EF4-FFF2-40B4-BE49-F238E27FC236}">
                  <a16:creationId xmlns:a16="http://schemas.microsoft.com/office/drawing/2014/main" id="{B27B4BF4-3FA9-434E-BD23-9C44EFA72E65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5">
              <a:extLst>
                <a:ext uri="{FF2B5EF4-FFF2-40B4-BE49-F238E27FC236}">
                  <a16:creationId xmlns:a16="http://schemas.microsoft.com/office/drawing/2014/main" id="{4317340C-E6A2-B04C-8DC6-BA6879302D93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36">
            <a:extLst>
              <a:ext uri="{FF2B5EF4-FFF2-40B4-BE49-F238E27FC236}">
                <a16:creationId xmlns:a16="http://schemas.microsoft.com/office/drawing/2014/main" id="{8A8C3005-05A7-B84E-A83C-55F3329AC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13550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УБОРКА</a:t>
            </a:r>
            <a:endParaRPr sz="1800" b="0" dirty="0">
              <a:latin typeface="Ubuntu Light" panose="020B0304030602030204" pitchFamily="34" charset="0"/>
            </a:endParaRPr>
          </a:p>
        </p:txBody>
      </p:sp>
      <p:pic>
        <p:nvPicPr>
          <p:cNvPr id="5" name="Рисунок 4" descr="Пузырьки контур">
            <a:extLst>
              <a:ext uri="{FF2B5EF4-FFF2-40B4-BE49-F238E27FC236}">
                <a16:creationId xmlns:a16="http://schemas.microsoft.com/office/drawing/2014/main" id="{6242CE70-F700-C14B-8D7F-A39A3930DE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7343" y="2855523"/>
            <a:ext cx="878746" cy="87874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D62CEA0-F466-A040-8B2F-1C9F9B95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88833"/>
              </p:ext>
            </p:extLst>
          </p:nvPr>
        </p:nvGraphicFramePr>
        <p:xfrm>
          <a:off x="2235842" y="4467225"/>
          <a:ext cx="2144438" cy="149040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{69012ECD-51FC-41F1-AA8D-1B2483CD663E}</a:tableStyleId>
              </a:tblPr>
              <a:tblGrid>
                <a:gridCol w="2144438">
                  <a:extLst>
                    <a:ext uri="{9D8B030D-6E8A-4147-A177-3AD203B41FA5}">
                      <a16:colId xmlns:a16="http://schemas.microsoft.com/office/drawing/2014/main" val="314789067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Лифтовых холлов 1 этажей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848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МОП 1 этажей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7416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полов </a:t>
                      </a: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лифтов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5110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 fontAlgn="ctr">
                        <a:buClr>
                          <a:schemeClr val="bg1"/>
                        </a:buClr>
                        <a:buFont typeface="Wingdings" pitchFamily="2" charset="2"/>
                        <a:buNone/>
                      </a:pPr>
                      <a:endParaRPr lang="ru-RU" sz="1200" b="0" i="0" cap="none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Ubuntu Light" panose="020B03040306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10054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EDF2D99-FC9B-D649-868B-ADA039163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33698"/>
              </p:ext>
            </p:extLst>
          </p:nvPr>
        </p:nvGraphicFramePr>
        <p:xfrm>
          <a:off x="6602922" y="4776939"/>
          <a:ext cx="2290711" cy="130752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{69012ECD-51FC-41F1-AA8D-1B2483CD663E}</a:tableStyleId>
              </a:tblPr>
              <a:tblGrid>
                <a:gridCol w="2290711">
                  <a:extLst>
                    <a:ext uri="{9D8B030D-6E8A-4147-A177-3AD203B41FA5}">
                      <a16:colId xmlns:a16="http://schemas.microsoft.com/office/drawing/2014/main" val="100477932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Квартирные холлы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329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Лифтовые холлы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9765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i="0" cap="none" spc="0" dirty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</a:rPr>
                        <a:t>Черные лестницы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7639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endParaRPr lang="ru-RU" sz="1200" b="0" i="0" cap="none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Ubuntu Light" panose="020B03040306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48545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67708E-6184-2741-96B8-19D2C64DAE4F}"/>
              </a:ext>
            </a:extLst>
          </p:cNvPr>
          <p:cNvSpPr/>
          <p:nvPr/>
        </p:nvSpPr>
        <p:spPr>
          <a:xfrm>
            <a:off x="1809021" y="3494418"/>
            <a:ext cx="2998080" cy="2998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C7136CF-6AA4-864D-82F1-B41477504FEA}"/>
              </a:ext>
            </a:extLst>
          </p:cNvPr>
          <p:cNvSpPr/>
          <p:nvPr/>
        </p:nvSpPr>
        <p:spPr>
          <a:xfrm>
            <a:off x="1809021" y="3494418"/>
            <a:ext cx="2998080" cy="2998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915FAA-2B28-9447-8CF4-48442F4C797B}"/>
              </a:ext>
            </a:extLst>
          </p:cNvPr>
          <p:cNvSpPr/>
          <p:nvPr/>
        </p:nvSpPr>
        <p:spPr>
          <a:xfrm>
            <a:off x="2298700" y="3248025"/>
            <a:ext cx="2143760" cy="561975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B4F70-8DEF-7749-8122-CDAFE0086B4B}"/>
              </a:ext>
            </a:extLst>
          </p:cNvPr>
          <p:cNvSpPr/>
          <p:nvPr/>
        </p:nvSpPr>
        <p:spPr>
          <a:xfrm>
            <a:off x="2298700" y="3107547"/>
            <a:ext cx="2081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Ежедневная влажная уборка: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6A5DAA6-B311-D14A-8646-F448EE01FBDC}"/>
              </a:ext>
            </a:extLst>
          </p:cNvPr>
          <p:cNvSpPr/>
          <p:nvPr/>
        </p:nvSpPr>
        <p:spPr>
          <a:xfrm>
            <a:off x="6114321" y="3494418"/>
            <a:ext cx="2998080" cy="2998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C86AD76-FC89-F34D-A8C5-DC260EF72F42}"/>
              </a:ext>
            </a:extLst>
          </p:cNvPr>
          <p:cNvSpPr/>
          <p:nvPr/>
        </p:nvSpPr>
        <p:spPr>
          <a:xfrm>
            <a:off x="6604000" y="3248025"/>
            <a:ext cx="1760103" cy="561975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9DA4ADF-496B-214C-84F9-757CAA7F205F}"/>
              </a:ext>
            </a:extLst>
          </p:cNvPr>
          <p:cNvSpPr/>
          <p:nvPr/>
        </p:nvSpPr>
        <p:spPr>
          <a:xfrm>
            <a:off x="6604000" y="3107547"/>
            <a:ext cx="247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2 - 4 раза </a:t>
            </a:r>
          </a:p>
          <a:p>
            <a:pPr fontAlgn="ctr"/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в месяц</a:t>
            </a:r>
          </a:p>
          <a:p>
            <a:pPr fontAlgn="ctr"/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влажная </a:t>
            </a:r>
            <a:r>
              <a:rPr lang="ru-RU" sz="2400" b="1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уборка:</a:t>
            </a:r>
          </a:p>
        </p:txBody>
      </p:sp>
    </p:spTree>
    <p:extLst>
      <p:ext uri="{BB962C8B-B14F-4D97-AF65-F5344CB8AC3E}">
        <p14:creationId xmlns:p14="http://schemas.microsoft.com/office/powerpoint/2010/main" val="140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320"/>
            <a:ext cx="5530783" cy="4070743"/>
          </a:xfrm>
          <a:prstGeom prst="rect">
            <a:avLst/>
          </a:prstGeom>
        </p:spPr>
      </p:pic>
      <p:sp>
        <p:nvSpPr>
          <p:cNvPr id="51" name="object 9">
            <a:extLst>
              <a:ext uri="{FF2B5EF4-FFF2-40B4-BE49-F238E27FC236}">
                <a16:creationId xmlns:a16="http://schemas.microsoft.com/office/drawing/2014/main" id="{55213FD9-F070-7247-9125-96A9276D33DF}"/>
              </a:ext>
            </a:extLst>
          </p:cNvPr>
          <p:cNvSpPr/>
          <p:nvPr/>
        </p:nvSpPr>
        <p:spPr>
          <a:xfrm>
            <a:off x="6159672" y="3051277"/>
            <a:ext cx="896842" cy="61595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F82B96AF-2761-354B-B3D0-DE8DCDE4701F}"/>
              </a:ext>
            </a:extLst>
          </p:cNvPr>
          <p:cNvSpPr/>
          <p:nvPr/>
        </p:nvSpPr>
        <p:spPr>
          <a:xfrm>
            <a:off x="850900" y="1256592"/>
            <a:ext cx="896842" cy="61595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98700" y="3412674"/>
            <a:ext cx="247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A4CD3F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Обеспечивать безопасность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/>
            </a:r>
            <a:b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и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комфорт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298700" y="3949996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A4CD3F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Поддерживать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/>
            </a:r>
            <a:b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чистоту и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порядок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98700" y="4416594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A4CD3E"/>
              </a:buClr>
              <a:buSzPct val="150000"/>
              <a:buFont typeface="Wingdings" pitchFamily="2" charset="2"/>
              <a:buChar char="ü"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Обеспечивать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работу </a:t>
            </a:r>
            <a:b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диспетчерской</a:t>
            </a:r>
            <a:b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службы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3BC3068-538D-AE49-893E-92798AD2BAE8}"/>
              </a:ext>
            </a:extLst>
          </p:cNvPr>
          <p:cNvSpPr/>
          <p:nvPr/>
        </p:nvSpPr>
        <p:spPr>
          <a:xfrm>
            <a:off x="1089472" y="1468874"/>
            <a:ext cx="9134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Множество факторов влияет на своевременность оплаты квитанций за коммунальные услуги. Тем не менее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ЦДС «Управление Домами»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продолжает в полном объёме перечислять средства ресурсным организациям и выполнять свои повседневные обязанности: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6A8B3EE-A71B-A947-82D7-B62DFF7A5433}"/>
              </a:ext>
            </a:extLst>
          </p:cNvPr>
          <p:cNvSpPr/>
          <p:nvPr/>
        </p:nvSpPr>
        <p:spPr>
          <a:xfrm>
            <a:off x="2298700" y="2894901"/>
            <a:ext cx="255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A4CD3F"/>
              </a:buClr>
              <a:buSzPct val="150000"/>
              <a:buFont typeface="Wingdings" pitchFamily="2" charset="2"/>
              <a:buChar char="ü"/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Заботиться о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благоустройстве </a:t>
            </a:r>
            <a:b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и проводить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 текущий ремонт</a:t>
            </a: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B6E52B73-8F48-2341-8F95-533843D69170}"/>
              </a:ext>
            </a:extLst>
          </p:cNvPr>
          <p:cNvSpPr/>
          <p:nvPr/>
        </p:nvSpPr>
        <p:spPr>
          <a:xfrm>
            <a:off x="0" y="471171"/>
            <a:ext cx="4660900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0362689-CC9A-104F-9DC6-71727D3B0586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239AAE54-FBD8-0F41-951F-7D8859E298EF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">
              <a:extLst>
                <a:ext uri="{FF2B5EF4-FFF2-40B4-BE49-F238E27FC236}">
                  <a16:creationId xmlns:a16="http://schemas.microsoft.com/office/drawing/2014/main" id="{45729533-C3BE-1C41-8704-D3C16F8FA816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638AECE5-53AD-2C47-A10B-6AFA1AFC0A1E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C5D584A2-EA75-CD40-A510-DF581FF9CF25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39D31588-043B-0E4A-A65C-9127B105147D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27AF2A91-3D8D-A94D-BBA6-DB51E7BEB50B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84DE4543-7B01-7E45-A11D-255FDCBF91F6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EA3F368E-0F5D-5E4D-8934-0AA83AA91103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6410B5B7-19B3-714D-BDB0-F7C77DE89108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252CF5E-71CB-C540-838B-6DB5E31F5709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BE2C6A2B-C988-1D40-B1C0-961755C9139B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7D78631D-F908-2C45-8E93-7C40639407A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06B31C26-CBEC-BA41-9612-63AF91D65B7F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718015F2-70EF-3842-AF59-ACF7D43383DE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EF2A8AFD-33BC-5B4D-BF4E-5D2F73033102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D189D68F-2DA0-624E-8E26-E04052F0BD9F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5D7DBF16-CF8E-D743-9E06-925B421E9EC9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03B8FAFC-05AF-824B-BE5C-4831AEF1EB85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EEB21122-FC57-1347-97EE-1CBBCB26677E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65B207CF-F600-5748-80FA-3C67F67D9E62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C2D23792-8243-254B-8E95-F48666D018F4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DC5DB217-C8A6-9242-95EB-A4783CBE7CED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C06D834D-BC7A-9848-887E-E031C658BF9E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7">
              <a:extLst>
                <a:ext uri="{FF2B5EF4-FFF2-40B4-BE49-F238E27FC236}">
                  <a16:creationId xmlns:a16="http://schemas.microsoft.com/office/drawing/2014/main" id="{A31BD6D0-B9C8-7F48-914F-86BB35C20C57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8">
              <a:extLst>
                <a:ext uri="{FF2B5EF4-FFF2-40B4-BE49-F238E27FC236}">
                  <a16:creationId xmlns:a16="http://schemas.microsoft.com/office/drawing/2014/main" id="{9720CB26-5BC4-8241-A1B7-D03AB4B3EED8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9">
              <a:extLst>
                <a:ext uri="{FF2B5EF4-FFF2-40B4-BE49-F238E27FC236}">
                  <a16:creationId xmlns:a16="http://schemas.microsoft.com/office/drawing/2014/main" id="{87FFF819-E058-6A4E-8DDA-30AA0CD306D5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0">
              <a:extLst>
                <a:ext uri="{FF2B5EF4-FFF2-40B4-BE49-F238E27FC236}">
                  <a16:creationId xmlns:a16="http://schemas.microsoft.com/office/drawing/2014/main" id="{4142D36B-B7B9-384B-B715-88D2DEBAFF42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1">
              <a:extLst>
                <a:ext uri="{FF2B5EF4-FFF2-40B4-BE49-F238E27FC236}">
                  <a16:creationId xmlns:a16="http://schemas.microsoft.com/office/drawing/2014/main" id="{2B3CA2BB-F073-A74A-BDB6-907C76E79348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2">
              <a:extLst>
                <a:ext uri="{FF2B5EF4-FFF2-40B4-BE49-F238E27FC236}">
                  <a16:creationId xmlns:a16="http://schemas.microsoft.com/office/drawing/2014/main" id="{397FB94C-6131-B641-B926-C859CB82DD3F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3">
              <a:extLst>
                <a:ext uri="{FF2B5EF4-FFF2-40B4-BE49-F238E27FC236}">
                  <a16:creationId xmlns:a16="http://schemas.microsoft.com/office/drawing/2014/main" id="{8ACEAEB3-B98B-3840-81C5-EEB5B8DCA4EC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4">
              <a:extLst>
                <a:ext uri="{FF2B5EF4-FFF2-40B4-BE49-F238E27FC236}">
                  <a16:creationId xmlns:a16="http://schemas.microsoft.com/office/drawing/2014/main" id="{7731B304-F53E-4948-98E4-0E6AA515CE18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5">
              <a:extLst>
                <a:ext uri="{FF2B5EF4-FFF2-40B4-BE49-F238E27FC236}">
                  <a16:creationId xmlns:a16="http://schemas.microsoft.com/office/drawing/2014/main" id="{4E9A815A-CC8E-6747-904F-09D50FA8E9E4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36">
            <a:extLst>
              <a:ext uri="{FF2B5EF4-FFF2-40B4-BE49-F238E27FC236}">
                <a16:creationId xmlns:a16="http://schemas.microsoft.com/office/drawing/2014/main" id="{2012E112-7D8B-D447-A88F-431817791A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34787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ПОТРЕБЛЕНИЕ РЕСУРСОВ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C41AF-70F3-0F41-8CCF-678E80F79410}"/>
              </a:ext>
            </a:extLst>
          </p:cNvPr>
          <p:cNvSpPr txBox="1"/>
          <p:nvPr/>
        </p:nvSpPr>
        <p:spPr>
          <a:xfrm>
            <a:off x="6726674" y="3633491"/>
            <a:ext cx="32006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Но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для продолжения бесперебойной работы нам важно своевременно получать от вас средства за оказанные услуги и потребленные энергоресурсы. </a:t>
            </a:r>
          </a:p>
          <a:p>
            <a:endParaRPr lang="ru-RU" sz="1600" i="1" dirty="0">
              <a:solidFill>
                <a:srgbClr val="0A91D1"/>
              </a:solidFill>
              <a:latin typeface="Ubuntu Light" panose="020B0304030602030204" pitchFamily="34" charset="0"/>
            </a:endParaRPr>
          </a:p>
          <a:p>
            <a:r>
              <a:rPr lang="ru-RU" sz="2000" b="1" dirty="0">
                <a:solidFill>
                  <a:srgbClr val="0A91D1"/>
                </a:solidFill>
                <a:latin typeface="Ubuntu" panose="020B0504030602030204" pitchFamily="34" charset="0"/>
              </a:rPr>
              <a:t>Не копите долги </a:t>
            </a:r>
            <a:r>
              <a:rPr lang="ru-RU" sz="2000" b="1" dirty="0" smtClean="0">
                <a:solidFill>
                  <a:srgbClr val="0A91D1"/>
                </a:solidFill>
                <a:latin typeface="Ubuntu" panose="020B0504030602030204" pitchFamily="34" charset="0"/>
              </a:rPr>
              <a:t/>
            </a:r>
            <a:br>
              <a:rPr lang="ru-RU" sz="2000" b="1" dirty="0" smtClean="0">
                <a:solidFill>
                  <a:srgbClr val="0A91D1"/>
                </a:solidFill>
                <a:latin typeface="Ubuntu" panose="020B0504030602030204" pitchFamily="34" charset="0"/>
              </a:rPr>
            </a:br>
            <a:r>
              <a:rPr lang="ru-RU" sz="2000" b="1" dirty="0" smtClean="0">
                <a:solidFill>
                  <a:srgbClr val="0A91D1"/>
                </a:solidFill>
                <a:latin typeface="Ubuntu" panose="020B0504030602030204" pitchFamily="34" charset="0"/>
              </a:rPr>
              <a:t>и </a:t>
            </a:r>
            <a:r>
              <a:rPr lang="ru-RU" sz="2000" b="1" dirty="0">
                <a:solidFill>
                  <a:srgbClr val="0A91D1"/>
                </a:solidFill>
                <a:latin typeface="Ubuntu" panose="020B0504030602030204" pitchFamily="34" charset="0"/>
              </a:rPr>
              <a:t>пени, оплачивайте квитанции вовремя!</a:t>
            </a:r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64A2AD77-BF9F-6B43-AC3A-889439EC7612}"/>
              </a:ext>
            </a:extLst>
          </p:cNvPr>
          <p:cNvSpPr/>
          <p:nvPr/>
        </p:nvSpPr>
        <p:spPr>
          <a:xfrm>
            <a:off x="1572644" y="3036284"/>
            <a:ext cx="647339" cy="461666"/>
          </a:xfrm>
          <a:custGeom>
            <a:avLst/>
            <a:gdLst>
              <a:gd name="connsiteX0" fmla="*/ 0 w 1652154"/>
              <a:gd name="connsiteY0" fmla="*/ 810491 h 810491"/>
              <a:gd name="connsiteX1" fmla="*/ 342900 w 1652154"/>
              <a:gd name="connsiteY1" fmla="*/ 0 h 810491"/>
              <a:gd name="connsiteX2" fmla="*/ 1652154 w 1652154"/>
              <a:gd name="connsiteY2" fmla="*/ 0 h 810491"/>
              <a:gd name="connsiteX0" fmla="*/ 0 w 2312375"/>
              <a:gd name="connsiteY0" fmla="*/ 810491 h 810491"/>
              <a:gd name="connsiteX1" fmla="*/ 1003121 w 2312375"/>
              <a:gd name="connsiteY1" fmla="*/ 0 h 810491"/>
              <a:gd name="connsiteX2" fmla="*/ 2312375 w 2312375"/>
              <a:gd name="connsiteY2" fmla="*/ 0 h 8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375" h="810491">
                <a:moveTo>
                  <a:pt x="0" y="810491"/>
                </a:moveTo>
                <a:lnTo>
                  <a:pt x="1003121" y="0"/>
                </a:lnTo>
                <a:lnTo>
                  <a:pt x="2312375" y="0"/>
                </a:lnTo>
              </a:path>
            </a:pathLst>
          </a:custGeom>
          <a:noFill/>
          <a:ln w="12700" cap="flat">
            <a:solidFill>
              <a:srgbClr val="A4CD3F"/>
            </a:solidFill>
            <a:prstDash val="solid"/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0" name="Straight Connector 47">
            <a:extLst>
              <a:ext uri="{FF2B5EF4-FFF2-40B4-BE49-F238E27FC236}">
                <a16:creationId xmlns:a16="http://schemas.microsoft.com/office/drawing/2014/main" id="{89623687-BD3E-5C48-842D-F2DF27BCF9FA}"/>
              </a:ext>
            </a:extLst>
          </p:cNvPr>
          <p:cNvCxnSpPr>
            <a:cxnSpLocks/>
          </p:cNvCxnSpPr>
          <p:nvPr/>
        </p:nvCxnSpPr>
        <p:spPr>
          <a:xfrm flipV="1">
            <a:off x="2015987" y="3543630"/>
            <a:ext cx="194268" cy="1"/>
          </a:xfrm>
          <a:prstGeom prst="line">
            <a:avLst/>
          </a:prstGeom>
          <a:noFill/>
          <a:ln w="12700" cap="flat">
            <a:solidFill>
              <a:srgbClr val="A4CD3F"/>
            </a:solidFill>
            <a:prstDash val="solid"/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47">
            <a:extLst>
              <a:ext uri="{FF2B5EF4-FFF2-40B4-BE49-F238E27FC236}">
                <a16:creationId xmlns:a16="http://schemas.microsoft.com/office/drawing/2014/main" id="{F08AAA89-BA89-CB4B-B85D-898817B4E14B}"/>
              </a:ext>
            </a:extLst>
          </p:cNvPr>
          <p:cNvCxnSpPr>
            <a:cxnSpLocks/>
          </p:cNvCxnSpPr>
          <p:nvPr/>
        </p:nvCxnSpPr>
        <p:spPr>
          <a:xfrm flipV="1">
            <a:off x="1964341" y="4043930"/>
            <a:ext cx="245914" cy="1"/>
          </a:xfrm>
          <a:prstGeom prst="line">
            <a:avLst/>
          </a:prstGeom>
          <a:noFill/>
          <a:ln w="12700" cap="flat">
            <a:solidFill>
              <a:srgbClr val="A4CD3F"/>
            </a:solidFill>
            <a:prstDash val="solid"/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47">
            <a:extLst>
              <a:ext uri="{FF2B5EF4-FFF2-40B4-BE49-F238E27FC236}">
                <a16:creationId xmlns:a16="http://schemas.microsoft.com/office/drawing/2014/main" id="{F08AAA89-BA89-CB4B-B85D-898817B4E14B}"/>
              </a:ext>
            </a:extLst>
          </p:cNvPr>
          <p:cNvCxnSpPr>
            <a:cxnSpLocks/>
          </p:cNvCxnSpPr>
          <p:nvPr/>
        </p:nvCxnSpPr>
        <p:spPr>
          <a:xfrm>
            <a:off x="2087298" y="4543425"/>
            <a:ext cx="122957" cy="0"/>
          </a:xfrm>
          <a:prstGeom prst="line">
            <a:avLst/>
          </a:prstGeom>
          <a:noFill/>
          <a:ln w="12700" cap="flat">
            <a:solidFill>
              <a:srgbClr val="A4CD3F"/>
            </a:solidFill>
            <a:prstDash val="solid"/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6520126" y="3264233"/>
            <a:ext cx="3488102" cy="2955592"/>
          </a:xfrm>
          <a:prstGeom prst="rect">
            <a:avLst/>
          </a:prstGeom>
          <a:noFill/>
          <a:ln>
            <a:solidFill>
              <a:srgbClr val="A4C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46">
            <a:extLst>
              <a:ext uri="{FF2B5EF4-FFF2-40B4-BE49-F238E27FC236}">
                <a16:creationId xmlns:a16="http://schemas.microsoft.com/office/drawing/2014/main" id="{B06B0FFD-8B78-584F-B4F9-4AEAC1594497}"/>
              </a:ext>
            </a:extLst>
          </p:cNvPr>
          <p:cNvSpPr/>
          <p:nvPr/>
        </p:nvSpPr>
        <p:spPr>
          <a:xfrm flipH="1">
            <a:off x="1912866" y="3158022"/>
            <a:ext cx="1326972" cy="910051"/>
          </a:xfrm>
          <a:custGeom>
            <a:avLst/>
            <a:gdLst>
              <a:gd name="connsiteX0" fmla="*/ 0 w 1652154"/>
              <a:gd name="connsiteY0" fmla="*/ 810491 h 810491"/>
              <a:gd name="connsiteX1" fmla="*/ 342900 w 1652154"/>
              <a:gd name="connsiteY1" fmla="*/ 0 h 810491"/>
              <a:gd name="connsiteX2" fmla="*/ 1652154 w 1652154"/>
              <a:gd name="connsiteY2" fmla="*/ 0 h 8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154" h="810491">
                <a:moveTo>
                  <a:pt x="0" y="810491"/>
                </a:moveTo>
                <a:lnTo>
                  <a:pt x="342900" y="0"/>
                </a:lnTo>
                <a:lnTo>
                  <a:pt x="1652154" y="0"/>
                </a:lnTo>
              </a:path>
            </a:pathLst>
          </a:custGeom>
          <a:noFill/>
          <a:ln w="12700" cap="flat">
            <a:solidFill>
              <a:srgbClr val="0A91D1"/>
            </a:solidFill>
            <a:prstDash val="solid"/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9BB9AF-D24E-F344-B007-42B56B98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346" y="2795598"/>
            <a:ext cx="3933825" cy="3933825"/>
          </a:xfrm>
          <a:prstGeom prst="rect">
            <a:avLst/>
          </a:prstGeom>
        </p:spPr>
      </p:pic>
      <p:sp>
        <p:nvSpPr>
          <p:cNvPr id="62" name="object 9">
            <a:extLst>
              <a:ext uri="{FF2B5EF4-FFF2-40B4-BE49-F238E27FC236}">
                <a16:creationId xmlns:a16="http://schemas.microsoft.com/office/drawing/2014/main" id="{DAD6E200-A73A-2F47-A29C-207CC74BF4A3}"/>
              </a:ext>
            </a:extLst>
          </p:cNvPr>
          <p:cNvSpPr/>
          <p:nvPr/>
        </p:nvSpPr>
        <p:spPr>
          <a:xfrm>
            <a:off x="6906247" y="1568450"/>
            <a:ext cx="758190" cy="61595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B5D4B15-97D0-B947-AFD8-5B2995AF4C70}"/>
              </a:ext>
            </a:extLst>
          </p:cNvPr>
          <p:cNvSpPr/>
          <p:nvPr/>
        </p:nvSpPr>
        <p:spPr>
          <a:xfrm>
            <a:off x="7168428" y="1826463"/>
            <a:ext cx="2902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Дебиторская задолженность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собственников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/>
            </a:r>
            <a:b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по итогам 2021 года составила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1CEAE4-9398-3B46-86D3-84A1D012B4E8}"/>
              </a:ext>
            </a:extLst>
          </p:cNvPr>
          <p:cNvSpPr/>
          <p:nvPr/>
        </p:nvSpPr>
        <p:spPr>
          <a:xfrm>
            <a:off x="979979" y="1230094"/>
            <a:ext cx="431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Объемы использованных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ресурсов за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2021 год: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A5B616D-42C4-6D4D-8CC1-2BF518A8230A}"/>
              </a:ext>
            </a:extLst>
          </p:cNvPr>
          <p:cNvSpPr/>
          <p:nvPr/>
        </p:nvSpPr>
        <p:spPr>
          <a:xfrm>
            <a:off x="6945171" y="2716825"/>
            <a:ext cx="34696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i="1" dirty="0">
                <a:solidFill>
                  <a:srgbClr val="A4CD3F"/>
                </a:solidFill>
                <a:latin typeface="Ubuntu Light" panose="020B0304030602030204" pitchFamily="34" charset="0"/>
              </a:rPr>
              <a:t>338 807 909,61 рублей</a:t>
            </a: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B6E52B73-8F48-2341-8F95-533843D69170}"/>
              </a:ext>
            </a:extLst>
          </p:cNvPr>
          <p:cNvSpPr/>
          <p:nvPr/>
        </p:nvSpPr>
        <p:spPr>
          <a:xfrm>
            <a:off x="0" y="471171"/>
            <a:ext cx="4660900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0362689-CC9A-104F-9DC6-71727D3B0586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239AAE54-FBD8-0F41-951F-7D8859E298EF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">
              <a:extLst>
                <a:ext uri="{FF2B5EF4-FFF2-40B4-BE49-F238E27FC236}">
                  <a16:creationId xmlns:a16="http://schemas.microsoft.com/office/drawing/2014/main" id="{45729533-C3BE-1C41-8704-D3C16F8FA816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638AECE5-53AD-2C47-A10B-6AFA1AFC0A1E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C5D584A2-EA75-CD40-A510-DF581FF9CF25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39D31588-043B-0E4A-A65C-9127B105147D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27AF2A91-3D8D-A94D-BBA6-DB51E7BEB50B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84DE4543-7B01-7E45-A11D-255FDCBF91F6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EA3F368E-0F5D-5E4D-8934-0AA83AA91103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6410B5B7-19B3-714D-BDB0-F7C77DE89108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252CF5E-71CB-C540-838B-6DB5E31F5709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BE2C6A2B-C988-1D40-B1C0-961755C9139B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7D78631D-F908-2C45-8E93-7C40639407A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06B31C26-CBEC-BA41-9612-63AF91D65B7F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718015F2-70EF-3842-AF59-ACF7D43383DE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EF2A8AFD-33BC-5B4D-BF4E-5D2F73033102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D189D68F-2DA0-624E-8E26-E04052F0BD9F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5D7DBF16-CF8E-D743-9E06-925B421E9EC9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03B8FAFC-05AF-824B-BE5C-4831AEF1EB85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EEB21122-FC57-1347-97EE-1CBBCB26677E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65B207CF-F600-5748-80FA-3C67F67D9E62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C2D23792-8243-254B-8E95-F48666D018F4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DC5DB217-C8A6-9242-95EB-A4783CBE7CED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C06D834D-BC7A-9848-887E-E031C658BF9E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7">
              <a:extLst>
                <a:ext uri="{FF2B5EF4-FFF2-40B4-BE49-F238E27FC236}">
                  <a16:creationId xmlns:a16="http://schemas.microsoft.com/office/drawing/2014/main" id="{A31BD6D0-B9C8-7F48-914F-86BB35C20C57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8">
              <a:extLst>
                <a:ext uri="{FF2B5EF4-FFF2-40B4-BE49-F238E27FC236}">
                  <a16:creationId xmlns:a16="http://schemas.microsoft.com/office/drawing/2014/main" id="{9720CB26-5BC4-8241-A1B7-D03AB4B3EED8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9">
              <a:extLst>
                <a:ext uri="{FF2B5EF4-FFF2-40B4-BE49-F238E27FC236}">
                  <a16:creationId xmlns:a16="http://schemas.microsoft.com/office/drawing/2014/main" id="{87FFF819-E058-6A4E-8DDA-30AA0CD306D5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0">
              <a:extLst>
                <a:ext uri="{FF2B5EF4-FFF2-40B4-BE49-F238E27FC236}">
                  <a16:creationId xmlns:a16="http://schemas.microsoft.com/office/drawing/2014/main" id="{4142D36B-B7B9-384B-B715-88D2DEBAFF42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1">
              <a:extLst>
                <a:ext uri="{FF2B5EF4-FFF2-40B4-BE49-F238E27FC236}">
                  <a16:creationId xmlns:a16="http://schemas.microsoft.com/office/drawing/2014/main" id="{2B3CA2BB-F073-A74A-BDB6-907C76E79348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2">
              <a:extLst>
                <a:ext uri="{FF2B5EF4-FFF2-40B4-BE49-F238E27FC236}">
                  <a16:creationId xmlns:a16="http://schemas.microsoft.com/office/drawing/2014/main" id="{397FB94C-6131-B641-B926-C859CB82DD3F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3">
              <a:extLst>
                <a:ext uri="{FF2B5EF4-FFF2-40B4-BE49-F238E27FC236}">
                  <a16:creationId xmlns:a16="http://schemas.microsoft.com/office/drawing/2014/main" id="{8ACEAEB3-B98B-3840-81C5-EEB5B8DCA4EC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4">
              <a:extLst>
                <a:ext uri="{FF2B5EF4-FFF2-40B4-BE49-F238E27FC236}">
                  <a16:creationId xmlns:a16="http://schemas.microsoft.com/office/drawing/2014/main" id="{7731B304-F53E-4948-98E4-0E6AA515CE18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5">
              <a:extLst>
                <a:ext uri="{FF2B5EF4-FFF2-40B4-BE49-F238E27FC236}">
                  <a16:creationId xmlns:a16="http://schemas.microsoft.com/office/drawing/2014/main" id="{4E9A815A-CC8E-6747-904F-09D50FA8E9E4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36">
            <a:extLst>
              <a:ext uri="{FF2B5EF4-FFF2-40B4-BE49-F238E27FC236}">
                <a16:creationId xmlns:a16="http://schemas.microsoft.com/office/drawing/2014/main" id="{2012E112-7D8B-D447-A88F-431817791A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34787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ПОТРЕБЛЕНИЕ РЕСУРСОВ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9CC91C-4260-254D-B68B-1D0F397C0FA0}"/>
              </a:ext>
            </a:extLst>
          </p:cNvPr>
          <p:cNvSpPr/>
          <p:nvPr/>
        </p:nvSpPr>
        <p:spPr>
          <a:xfrm>
            <a:off x="3172619" y="4424694"/>
            <a:ext cx="936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Холодная </a:t>
            </a:r>
          </a:p>
          <a:p>
            <a:pPr fontAlgn="ctr"/>
            <a:r>
              <a:rPr lang="ru-RU" sz="12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вода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52FDA8-C50E-8F4D-8DB9-EC4789DFFF4D}"/>
              </a:ext>
            </a:extLst>
          </p:cNvPr>
          <p:cNvSpPr/>
          <p:nvPr/>
        </p:nvSpPr>
        <p:spPr>
          <a:xfrm>
            <a:off x="3694977" y="5872494"/>
            <a:ext cx="1101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100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4221139,43 </a:t>
            </a:r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м</a:t>
            </a:r>
            <a:r>
              <a:rPr lang="ru-RU" sz="1100" baseline="300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3A25A6A-819A-C542-8AD0-18F9D38EB4F1}"/>
              </a:ext>
            </a:extLst>
          </p:cNvPr>
          <p:cNvSpPr/>
          <p:nvPr/>
        </p:nvSpPr>
        <p:spPr>
          <a:xfrm>
            <a:off x="5461582" y="3393092"/>
            <a:ext cx="982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 err="1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Электро</a:t>
            </a:r>
            <a:endParaRPr lang="ru-RU" sz="1200" dirty="0">
              <a:ln w="3175">
                <a:noFill/>
              </a:ln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fontAlgn="ctr"/>
            <a:r>
              <a:rPr lang="ru-RU" sz="12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снабжение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EDC315D-9976-4B40-90AA-BFE2785FBDA6}"/>
              </a:ext>
            </a:extLst>
          </p:cNvPr>
          <p:cNvSpPr/>
          <p:nvPr/>
        </p:nvSpPr>
        <p:spPr>
          <a:xfrm>
            <a:off x="3450061" y="3225426"/>
            <a:ext cx="1415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День —</a:t>
            </a:r>
            <a:endParaRPr lang="en-US" sz="1100" dirty="0">
              <a:ln w="3175">
                <a:noFill/>
              </a:ln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 fontAlgn="ctr"/>
            <a:r>
              <a:rPr lang="ru-RU" sz="1100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46873678,74 </a:t>
            </a:r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кВт/ч; </a:t>
            </a:r>
          </a:p>
          <a:p>
            <a:pPr algn="ctr" fontAlgn="ctr"/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Ночь — </a:t>
            </a:r>
            <a:endParaRPr lang="en-US" sz="1100" dirty="0">
              <a:ln w="3175">
                <a:noFill/>
              </a:ln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 fontAlgn="ctr"/>
            <a:r>
              <a:rPr lang="ru-RU" sz="1100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16619122,63 </a:t>
            </a:r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кВт/ч</a:t>
            </a:r>
            <a:endParaRPr lang="ru-RU" sz="1100" baseline="30000" dirty="0">
              <a:ln w="3175">
                <a:noFill/>
              </a:ln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74FEF74-C52C-0249-BD86-ED383C96CF18}"/>
              </a:ext>
            </a:extLst>
          </p:cNvPr>
          <p:cNvSpPr/>
          <p:nvPr/>
        </p:nvSpPr>
        <p:spPr>
          <a:xfrm>
            <a:off x="5788995" y="4609710"/>
            <a:ext cx="1000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Отопление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9E1D2CB3-2624-EA46-B3DB-4B6256883078}"/>
              </a:ext>
            </a:extLst>
          </p:cNvPr>
          <p:cNvSpPr/>
          <p:nvPr/>
        </p:nvSpPr>
        <p:spPr>
          <a:xfrm>
            <a:off x="5102585" y="5872494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100" dirty="0" smtClean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393236,22 </a:t>
            </a:r>
            <a:r>
              <a:rPr lang="ru-RU" sz="1100" dirty="0">
                <a:ln w="3175"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rPr>
              <a:t>Гкал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A6EAB46-A2BF-3848-A05C-ADDC6188E7C5}"/>
              </a:ext>
            </a:extLst>
          </p:cNvPr>
          <p:cNvSpPr/>
          <p:nvPr/>
        </p:nvSpPr>
        <p:spPr>
          <a:xfrm>
            <a:off x="960298" y="3450306"/>
            <a:ext cx="18705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1 квартал: 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день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12696173,13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ночь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4552304,36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2 квартал: 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день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11276996,5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ночь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3958034,25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3 квартал: 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день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10485395,94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ночь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3724216,68</a:t>
            </a:r>
          </a:p>
          <a:p>
            <a:pPr lvl="0" fontAlgn="ctr">
              <a:defRPr/>
            </a:pPr>
            <a:endParaRPr lang="ru-RU" sz="1200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  <a:p>
            <a:pPr lvl="0" font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4 </a:t>
            </a: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квартал: </a:t>
            </a: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день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12415113,17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r>
              <a:rPr lang="ru-RU" sz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ночь – </a:t>
            </a:r>
            <a:r>
              <a:rPr lang="ru-RU" sz="12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4384567,34</a:t>
            </a: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lvl="0" fontAlgn="ctr">
              <a:defRPr/>
            </a:pPr>
            <a:endParaRPr lang="ru-RU" sz="12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F71FDA0-ACEB-B645-B951-29E0CC128424}"/>
              </a:ext>
            </a:extLst>
          </p:cNvPr>
          <p:cNvSpPr/>
          <p:nvPr/>
        </p:nvSpPr>
        <p:spPr>
          <a:xfrm>
            <a:off x="1155700" y="1647826"/>
            <a:ext cx="8551908" cy="5390022"/>
          </a:xfrm>
          <a:prstGeom prst="rect">
            <a:avLst/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3"/>
          <p:cNvSpPr/>
          <p:nvPr/>
        </p:nvSpPr>
        <p:spPr>
          <a:xfrm>
            <a:off x="0" y="471171"/>
            <a:ext cx="3731895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CA9F0E-3072-DA4F-A140-CC6788CC72A8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6" name="object 4"/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6"/>
          <p:cNvSpPr txBox="1">
            <a:spLocks noGrp="1"/>
          </p:cNvSpPr>
          <p:nvPr>
            <p:ph type="title"/>
          </p:nvPr>
        </p:nvSpPr>
        <p:spPr>
          <a:xfrm>
            <a:off x="1076933" y="532869"/>
            <a:ext cx="22275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ВАША УК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39" name="object 37"/>
          <p:cNvSpPr txBox="1"/>
          <p:nvPr/>
        </p:nvSpPr>
        <p:spPr>
          <a:xfrm>
            <a:off x="1689100" y="3317859"/>
            <a:ext cx="7208453" cy="24211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lvl="0" algn="just">
              <a:buClr>
                <a:srgbClr val="A4CD3F"/>
              </a:buClr>
              <a:buSzPct val="150000"/>
            </a:pP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Наша компания ежедневно работает для создания уюта и поддержания высоких стандартов проживания в доме. </a:t>
            </a:r>
            <a:endParaRPr lang="ru-RU" sz="14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lvl="0" algn="just">
              <a:buClr>
                <a:srgbClr val="A4CD3F"/>
              </a:buClr>
              <a:buSzPct val="150000"/>
            </a:pP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Спасибо</a:t>
            </a: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что </a:t>
            </a: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доверяете нам заботу о вашем комфорте! </a:t>
            </a:r>
            <a:endParaRPr lang="en-US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lvl="0" algn="just">
              <a:buClr>
                <a:srgbClr val="A4CD3F"/>
              </a:buClr>
              <a:buSzPct val="150000"/>
            </a:pPr>
            <a:endParaRPr lang="en-US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lvl="0" algn="just">
              <a:buClr>
                <a:srgbClr val="A4CD3F"/>
              </a:buClr>
              <a:buSzPct val="150000"/>
            </a:pP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Мы всегда на связи – наши специалисты стараются максимально оперативно обрабатывать каждую заявку и </a:t>
            </a: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реагировать </a:t>
            </a: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на возникающие ситуации</a:t>
            </a: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.</a:t>
            </a:r>
          </a:p>
          <a:p>
            <a:pPr lvl="0" algn="just">
              <a:buClr>
                <a:srgbClr val="A4CD3F"/>
              </a:buClr>
              <a:buSzPct val="150000"/>
            </a:pPr>
            <a:endParaRPr lang="ru-RU" sz="14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algn="just">
              <a:buClr>
                <a:srgbClr val="A4CD3F"/>
              </a:buClr>
              <a:buSzPct val="150000"/>
            </a:pP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Одной из основ нашей работы является информационная открытость. </a:t>
            </a:r>
            <a:endParaRPr lang="ru-RU" sz="1400" dirty="0" smtClean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algn="just">
              <a:buClr>
                <a:srgbClr val="A4CD3F"/>
              </a:buClr>
              <a:buSzPct val="150000"/>
            </a:pP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Ubuntu Light" panose="020B0304030602030204" pitchFamily="34" charset="0"/>
              </a:rPr>
              <a:t>отчете за год вы найдете информацию о содержании дома и проведенных работах. </a:t>
            </a:r>
            <a:endParaRPr lang="en-US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lvl="0">
              <a:buClr>
                <a:srgbClr val="A4CD3F"/>
              </a:buClr>
              <a:buSzPct val="150000"/>
            </a:pPr>
            <a:r>
              <a:rPr lang="ru-RU" sz="14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48E11E90-72BE-6A45-8056-499B7D91F2D3}"/>
              </a:ext>
            </a:extLst>
          </p:cNvPr>
          <p:cNvSpPr txBox="1"/>
          <p:nvPr/>
        </p:nvSpPr>
        <p:spPr>
          <a:xfrm>
            <a:off x="5760357" y="3317859"/>
            <a:ext cx="3015343" cy="2667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7783EB5A-CEC6-0844-ADC6-EB3355032F91}"/>
              </a:ext>
            </a:extLst>
          </p:cNvPr>
          <p:cNvSpPr/>
          <p:nvPr/>
        </p:nvSpPr>
        <p:spPr>
          <a:xfrm>
            <a:off x="5381262" y="5838994"/>
            <a:ext cx="758190" cy="615950"/>
          </a:xfrm>
          <a:custGeom>
            <a:avLst/>
            <a:gdLst/>
            <a:ahLst/>
            <a:cxnLst/>
            <a:rect l="l" t="t" r="r" b="b"/>
            <a:pathLst>
              <a:path w="758190" h="615950">
                <a:moveTo>
                  <a:pt x="757961" y="0"/>
                </a:moveTo>
                <a:lnTo>
                  <a:pt x="573443" y="279"/>
                </a:lnTo>
                <a:lnTo>
                  <a:pt x="524637" y="3156"/>
                </a:lnTo>
                <a:lnTo>
                  <a:pt x="477433" y="11648"/>
                </a:lnTo>
                <a:lnTo>
                  <a:pt x="432092" y="25514"/>
                </a:lnTo>
                <a:lnTo>
                  <a:pt x="388877" y="44512"/>
                </a:lnTo>
                <a:lnTo>
                  <a:pt x="348049" y="68399"/>
                </a:lnTo>
                <a:lnTo>
                  <a:pt x="309872" y="96933"/>
                </a:lnTo>
                <a:lnTo>
                  <a:pt x="274608" y="129873"/>
                </a:lnTo>
                <a:lnTo>
                  <a:pt x="242518" y="166976"/>
                </a:lnTo>
                <a:lnTo>
                  <a:pt x="213865" y="208000"/>
                </a:lnTo>
                <a:lnTo>
                  <a:pt x="188912" y="252704"/>
                </a:lnTo>
                <a:lnTo>
                  <a:pt x="0" y="615950"/>
                </a:lnTo>
                <a:lnTo>
                  <a:pt x="178587" y="615950"/>
                </a:lnTo>
                <a:lnTo>
                  <a:pt x="227535" y="613015"/>
                </a:lnTo>
                <a:lnTo>
                  <a:pt x="275126" y="604387"/>
                </a:lnTo>
                <a:lnTo>
                  <a:pt x="321037" y="590326"/>
                </a:lnTo>
                <a:lnTo>
                  <a:pt x="364943" y="571095"/>
                </a:lnTo>
                <a:lnTo>
                  <a:pt x="406522" y="546955"/>
                </a:lnTo>
                <a:lnTo>
                  <a:pt x="445449" y="518168"/>
                </a:lnTo>
                <a:lnTo>
                  <a:pt x="481401" y="484996"/>
                </a:lnTo>
                <a:lnTo>
                  <a:pt x="514055" y="447700"/>
                </a:lnTo>
                <a:lnTo>
                  <a:pt x="543087" y="406542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39">
            <a:extLst>
              <a:ext uri="{FF2B5EF4-FFF2-40B4-BE49-F238E27FC236}">
                <a16:creationId xmlns:a16="http://schemas.microsoft.com/office/drawing/2014/main" id="{E628D193-1E89-3647-AF91-BEF35E059308}"/>
              </a:ext>
            </a:extLst>
          </p:cNvPr>
          <p:cNvSpPr txBox="1"/>
          <p:nvPr/>
        </p:nvSpPr>
        <p:spPr>
          <a:xfrm>
            <a:off x="5760357" y="5980260"/>
            <a:ext cx="5617708" cy="26718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>
              <a:lnSpc>
                <a:spcPts val="2100"/>
              </a:lnSpc>
              <a:spcBef>
                <a:spcPts val="220"/>
              </a:spcBef>
            </a:pPr>
            <a:r>
              <a:rPr lang="ru-RU" sz="1200" dirty="0">
                <a:solidFill>
                  <a:schemeClr val="bg1"/>
                </a:solidFill>
                <a:latin typeface="Ubuntu Light" panose="020B0304030602030204" pitchFamily="34" charset="0"/>
              </a:rPr>
              <a:t>С уважением, </a:t>
            </a:r>
            <a:r>
              <a:rPr lang="ru-RU" sz="12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ЦДС «Управление Домами»</a:t>
            </a:r>
            <a:endParaRPr sz="1200" dirty="0">
              <a:solidFill>
                <a:schemeClr val="bg1"/>
              </a:solidFill>
              <a:latin typeface="Ubuntu Light" panose="020B0304030602030204" pitchFamily="34" charset="0"/>
              <a:cs typeface="Trebuchet MS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0344EB55-0855-9040-9742-89615D56FE09}"/>
              </a:ext>
            </a:extLst>
          </p:cNvPr>
          <p:cNvSpPr txBox="1"/>
          <p:nvPr/>
        </p:nvSpPr>
        <p:spPr>
          <a:xfrm>
            <a:off x="1689100" y="2542472"/>
            <a:ext cx="5633457" cy="29751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>
              <a:lnSpc>
                <a:spcPts val="2100"/>
              </a:lnSpc>
              <a:spcBef>
                <a:spcPts val="220"/>
              </a:spcBef>
            </a:pPr>
            <a:r>
              <a:rPr lang="ru-RU" sz="2000" b="1" dirty="0">
                <a:solidFill>
                  <a:schemeClr val="bg1"/>
                </a:solidFill>
                <a:latin typeface="Ubuntu" panose="020B0504030602030204" pitchFamily="34" charset="0"/>
                <a:cs typeface="Trebuchet MS"/>
              </a:rPr>
              <a:t>УВАЖАЕМЫЕ </a:t>
            </a:r>
            <a:r>
              <a:rPr lang="ru-RU" sz="2000" b="1" dirty="0" smtClean="0">
                <a:solidFill>
                  <a:schemeClr val="bg1"/>
                </a:solidFill>
                <a:latin typeface="Ubuntu" panose="020B0504030602030204" pitchFamily="34" charset="0"/>
                <a:cs typeface="Trebuchet MS"/>
              </a:rPr>
              <a:t>ЖИТЕЛИ!</a:t>
            </a:r>
            <a:endParaRPr lang="ru-RU" sz="2000" b="1" dirty="0">
              <a:solidFill>
                <a:schemeClr val="bg1"/>
              </a:solidFill>
              <a:latin typeface="Ubuntu" panose="020B0504030602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2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9">
            <a:extLst>
              <a:ext uri="{FF2B5EF4-FFF2-40B4-BE49-F238E27FC236}">
                <a16:creationId xmlns:a16="http://schemas.microsoft.com/office/drawing/2014/main" id="{156B0ECE-B29A-804E-B34A-82C234EEF8AE}"/>
              </a:ext>
            </a:extLst>
          </p:cNvPr>
          <p:cNvSpPr/>
          <p:nvPr/>
        </p:nvSpPr>
        <p:spPr>
          <a:xfrm rot="21381243">
            <a:off x="822993" y="1961654"/>
            <a:ext cx="6154107" cy="4111276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0AA4EE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156B0ECE-B29A-804E-B34A-82C234EEF8AE}"/>
              </a:ext>
            </a:extLst>
          </p:cNvPr>
          <p:cNvSpPr/>
          <p:nvPr/>
        </p:nvSpPr>
        <p:spPr>
          <a:xfrm rot="21132633">
            <a:off x="256871" y="1740143"/>
            <a:ext cx="6154107" cy="4111276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77" name="object 9">
            <a:extLst>
              <a:ext uri="{FF2B5EF4-FFF2-40B4-BE49-F238E27FC236}">
                <a16:creationId xmlns:a16="http://schemas.microsoft.com/office/drawing/2014/main" id="{AB1D3ABB-ECE5-184F-BAF6-EBBB4EB9275C}"/>
              </a:ext>
            </a:extLst>
          </p:cNvPr>
          <p:cNvSpPr/>
          <p:nvPr/>
        </p:nvSpPr>
        <p:spPr>
          <a:xfrm>
            <a:off x="4699924" y="6278683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67868-4562-E746-8514-772530C00B55}"/>
              </a:ext>
            </a:extLst>
          </p:cNvPr>
          <p:cNvSpPr/>
          <p:nvPr/>
        </p:nvSpPr>
        <p:spPr>
          <a:xfrm>
            <a:off x="4853140" y="6412433"/>
            <a:ext cx="466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Мы всегда открыты для общения.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 Проводим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встречи,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/>
            </a:r>
            <a:b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собрания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, личные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приемы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и консультации.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DC9F5A3-07A9-E34F-9627-FD1B002F0248}"/>
              </a:ext>
            </a:extLst>
          </p:cNvPr>
          <p:cNvSpPr txBox="1"/>
          <p:nvPr/>
        </p:nvSpPr>
        <p:spPr>
          <a:xfrm>
            <a:off x="7541992" y="4310144"/>
            <a:ext cx="228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A91D1"/>
                </a:solidFill>
                <a:latin typeface="Ubuntu" panose="020B0504030602030204" pitchFamily="34" charset="0"/>
              </a:rPr>
              <a:t>24/7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89B5ECAB-0B28-7546-BDF8-6EE054A82B38}"/>
              </a:ext>
            </a:extLst>
          </p:cNvPr>
          <p:cNvSpPr/>
          <p:nvPr/>
        </p:nvSpPr>
        <p:spPr>
          <a:xfrm>
            <a:off x="6550168" y="3343472"/>
            <a:ext cx="296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Диспетчерская служба дома работает</a:t>
            </a:r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44854FE1-D5F2-F545-AA22-B31642D24768}"/>
              </a:ext>
            </a:extLst>
          </p:cNvPr>
          <p:cNvSpPr/>
          <p:nvPr/>
        </p:nvSpPr>
        <p:spPr>
          <a:xfrm>
            <a:off x="-1" y="471171"/>
            <a:ext cx="6659589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5A2AEB43-C09B-7045-874E-C56BF8AB0A0E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122" name="object 4">
              <a:extLst>
                <a:ext uri="{FF2B5EF4-FFF2-40B4-BE49-F238E27FC236}">
                  <a16:creationId xmlns:a16="http://schemas.microsoft.com/office/drawing/2014/main" id="{044E9B60-0821-D044-A5B1-264D9EE56D18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">
              <a:extLst>
                <a:ext uri="{FF2B5EF4-FFF2-40B4-BE49-F238E27FC236}">
                  <a16:creationId xmlns:a16="http://schemas.microsoft.com/office/drawing/2014/main" id="{64660B12-996C-DC47-BD53-942EBD5B4179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6">
              <a:extLst>
                <a:ext uri="{FF2B5EF4-FFF2-40B4-BE49-F238E27FC236}">
                  <a16:creationId xmlns:a16="http://schemas.microsoft.com/office/drawing/2014/main" id="{BAF050C7-9833-6A48-BC9F-A0B17B99711E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7">
              <a:extLst>
                <a:ext uri="{FF2B5EF4-FFF2-40B4-BE49-F238E27FC236}">
                  <a16:creationId xmlns:a16="http://schemas.microsoft.com/office/drawing/2014/main" id="{4AC53471-360E-974E-AA09-CB79A182E915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8">
              <a:extLst>
                <a:ext uri="{FF2B5EF4-FFF2-40B4-BE49-F238E27FC236}">
                  <a16:creationId xmlns:a16="http://schemas.microsoft.com/office/drawing/2014/main" id="{90EE549A-862E-9041-A1F0-0BC933D62E11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9">
              <a:extLst>
                <a:ext uri="{FF2B5EF4-FFF2-40B4-BE49-F238E27FC236}">
                  <a16:creationId xmlns:a16="http://schemas.microsoft.com/office/drawing/2014/main" id="{A14BEF6D-8157-F049-A507-5356094CAFE9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">
              <a:extLst>
                <a:ext uri="{FF2B5EF4-FFF2-40B4-BE49-F238E27FC236}">
                  <a16:creationId xmlns:a16="http://schemas.microsoft.com/office/drawing/2014/main" id="{16D6F4DA-35E5-BE46-B981-F99512B28467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">
              <a:extLst>
                <a:ext uri="{FF2B5EF4-FFF2-40B4-BE49-F238E27FC236}">
                  <a16:creationId xmlns:a16="http://schemas.microsoft.com/office/drawing/2014/main" id="{44EEDE13-9123-FE40-9D00-985F4AAEE49C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">
              <a:extLst>
                <a:ext uri="{FF2B5EF4-FFF2-40B4-BE49-F238E27FC236}">
                  <a16:creationId xmlns:a16="http://schemas.microsoft.com/office/drawing/2014/main" id="{E79C9FEA-1487-B744-983D-D86A276B29FF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">
              <a:extLst>
                <a:ext uri="{FF2B5EF4-FFF2-40B4-BE49-F238E27FC236}">
                  <a16:creationId xmlns:a16="http://schemas.microsoft.com/office/drawing/2014/main" id="{5BDF6746-2797-0E4C-8802-C0B2F1CD8623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4">
              <a:extLst>
                <a:ext uri="{FF2B5EF4-FFF2-40B4-BE49-F238E27FC236}">
                  <a16:creationId xmlns:a16="http://schemas.microsoft.com/office/drawing/2014/main" id="{E6D118F8-C7C7-6C41-A881-AC44F3E5EE13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5">
              <a:extLst>
                <a:ext uri="{FF2B5EF4-FFF2-40B4-BE49-F238E27FC236}">
                  <a16:creationId xmlns:a16="http://schemas.microsoft.com/office/drawing/2014/main" id="{F9120C34-9EFF-D641-B230-7FC1FED1819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6">
              <a:extLst>
                <a:ext uri="{FF2B5EF4-FFF2-40B4-BE49-F238E27FC236}">
                  <a16:creationId xmlns:a16="http://schemas.microsoft.com/office/drawing/2014/main" id="{3BC389CE-CBD6-B145-B351-DD40ABF95988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7">
              <a:extLst>
                <a:ext uri="{FF2B5EF4-FFF2-40B4-BE49-F238E27FC236}">
                  <a16:creationId xmlns:a16="http://schemas.microsoft.com/office/drawing/2014/main" id="{D2D1E8C6-0FE0-3946-9D67-F3FD3FBE8484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7F85E3AE-09A7-A446-A39A-4661D3616F03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9">
              <a:extLst>
                <a:ext uri="{FF2B5EF4-FFF2-40B4-BE49-F238E27FC236}">
                  <a16:creationId xmlns:a16="http://schemas.microsoft.com/office/drawing/2014/main" id="{346F5C79-1A9D-024B-8BE0-8FB8939B5138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0">
              <a:extLst>
                <a:ext uri="{FF2B5EF4-FFF2-40B4-BE49-F238E27FC236}">
                  <a16:creationId xmlns:a16="http://schemas.microsoft.com/office/drawing/2014/main" id="{604BF9C3-FE6F-914D-AB40-FE1E80DAA087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1">
              <a:extLst>
                <a:ext uri="{FF2B5EF4-FFF2-40B4-BE49-F238E27FC236}">
                  <a16:creationId xmlns:a16="http://schemas.microsoft.com/office/drawing/2014/main" id="{0058EED9-BD40-3547-B6FE-8D9AAE08FA53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2">
              <a:extLst>
                <a:ext uri="{FF2B5EF4-FFF2-40B4-BE49-F238E27FC236}">
                  <a16:creationId xmlns:a16="http://schemas.microsoft.com/office/drawing/2014/main" id="{C07B2086-1D9F-C548-99EC-095F8988DF3E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23">
              <a:extLst>
                <a:ext uri="{FF2B5EF4-FFF2-40B4-BE49-F238E27FC236}">
                  <a16:creationId xmlns:a16="http://schemas.microsoft.com/office/drawing/2014/main" id="{BA9FABFF-9F56-7E4E-95B4-5C00E9B46107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4">
              <a:extLst>
                <a:ext uri="{FF2B5EF4-FFF2-40B4-BE49-F238E27FC236}">
                  <a16:creationId xmlns:a16="http://schemas.microsoft.com/office/drawing/2014/main" id="{57C123CE-9C6D-CF49-97C4-A2A4B3CDDDA6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5">
              <a:extLst>
                <a:ext uri="{FF2B5EF4-FFF2-40B4-BE49-F238E27FC236}">
                  <a16:creationId xmlns:a16="http://schemas.microsoft.com/office/drawing/2014/main" id="{2A206664-E0DA-8C42-B436-615C6E1469E1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6">
              <a:extLst>
                <a:ext uri="{FF2B5EF4-FFF2-40B4-BE49-F238E27FC236}">
                  <a16:creationId xmlns:a16="http://schemas.microsoft.com/office/drawing/2014/main" id="{F85E727E-1F2D-7A4C-A0AC-17C895E9E37D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7">
              <a:extLst>
                <a:ext uri="{FF2B5EF4-FFF2-40B4-BE49-F238E27FC236}">
                  <a16:creationId xmlns:a16="http://schemas.microsoft.com/office/drawing/2014/main" id="{3CDC9C0C-3385-634C-95E1-CD92F7A84B04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8">
              <a:extLst>
                <a:ext uri="{FF2B5EF4-FFF2-40B4-BE49-F238E27FC236}">
                  <a16:creationId xmlns:a16="http://schemas.microsoft.com/office/drawing/2014/main" id="{2D580850-29B4-DC4A-8C56-390DAEEC0FD7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9">
              <a:extLst>
                <a:ext uri="{FF2B5EF4-FFF2-40B4-BE49-F238E27FC236}">
                  <a16:creationId xmlns:a16="http://schemas.microsoft.com/office/drawing/2014/main" id="{57D88E96-5C98-E14F-B847-F1B18E36BBEA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30">
              <a:extLst>
                <a:ext uri="{FF2B5EF4-FFF2-40B4-BE49-F238E27FC236}">
                  <a16:creationId xmlns:a16="http://schemas.microsoft.com/office/drawing/2014/main" id="{51A65C07-878B-054F-B1E2-A5F7D03C4BFF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31">
              <a:extLst>
                <a:ext uri="{FF2B5EF4-FFF2-40B4-BE49-F238E27FC236}">
                  <a16:creationId xmlns:a16="http://schemas.microsoft.com/office/drawing/2014/main" id="{2EC84A22-33F8-5D46-B142-901ACE969002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32">
              <a:extLst>
                <a:ext uri="{FF2B5EF4-FFF2-40B4-BE49-F238E27FC236}">
                  <a16:creationId xmlns:a16="http://schemas.microsoft.com/office/drawing/2014/main" id="{223F888B-A8FF-2A45-A5BB-1E7F7167ED58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3">
              <a:extLst>
                <a:ext uri="{FF2B5EF4-FFF2-40B4-BE49-F238E27FC236}">
                  <a16:creationId xmlns:a16="http://schemas.microsoft.com/office/drawing/2014/main" id="{40A0CB65-E64C-8B4B-A00C-E75F6E5819D6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4">
              <a:extLst>
                <a:ext uri="{FF2B5EF4-FFF2-40B4-BE49-F238E27FC236}">
                  <a16:creationId xmlns:a16="http://schemas.microsoft.com/office/drawing/2014/main" id="{BF0D32FA-5E65-C34D-A000-63EB0B007899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5">
              <a:extLst>
                <a:ext uri="{FF2B5EF4-FFF2-40B4-BE49-F238E27FC236}">
                  <a16:creationId xmlns:a16="http://schemas.microsoft.com/office/drawing/2014/main" id="{EBACD3A1-0C92-3C40-BAAE-FC2035AAC1F4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36">
            <a:extLst>
              <a:ext uri="{FF2B5EF4-FFF2-40B4-BE49-F238E27FC236}">
                <a16:creationId xmlns:a16="http://schemas.microsoft.com/office/drawing/2014/main" id="{35C71569-D32E-A74E-A0B9-7E477A85401E}"/>
              </a:ext>
            </a:extLst>
          </p:cNvPr>
          <p:cNvSpPr txBox="1">
            <a:spLocks/>
          </p:cNvSpPr>
          <p:nvPr/>
        </p:nvSpPr>
        <p:spPr>
          <a:xfrm>
            <a:off x="1080316" y="543452"/>
            <a:ext cx="54387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b="0" kern="0" spc="45" dirty="0">
                <a:latin typeface="Ubuntu Light" panose="020B0304030602030204" pitchFamily="34" charset="0"/>
              </a:rPr>
              <a:t>ОБЩЕНИЕ С ИНИЦИАТИВНЫМИ ГРУППАМИ</a:t>
            </a:r>
            <a:endParaRPr lang="ru-RU" sz="1800" b="0" kern="0" dirty="0">
              <a:latin typeface="Ubuntu Light" panose="020B0304030602030204" pitchFamily="34" charset="0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78010" y="2331811"/>
            <a:ext cx="34248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80" dirty="0">
                <a:solidFill>
                  <a:srgbClr val="0A91D1"/>
                </a:solidFill>
                <a:latin typeface="Ubuntu" panose="020B0504030602030204" pitchFamily="34" charset="0"/>
                <a:cs typeface="Calibri"/>
              </a:rPr>
              <a:t>За</a:t>
            </a:r>
            <a:r>
              <a:rPr lang="ru-RU" sz="1200" spc="80" dirty="0">
                <a:solidFill>
                  <a:srgbClr val="0A91D1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4800" b="1" spc="80" dirty="0" smtClean="0">
                <a:solidFill>
                  <a:srgbClr val="0A91D1"/>
                </a:solidFill>
                <a:latin typeface="Ubuntu" panose="020B0504030602030204" pitchFamily="34" charset="0"/>
                <a:cs typeface="Calibri"/>
              </a:rPr>
              <a:t>год</a:t>
            </a:r>
            <a:endParaRPr sz="4400" b="1" dirty="0">
              <a:solidFill>
                <a:srgbClr val="0A91D1"/>
              </a:solidFill>
              <a:latin typeface="Ubuntu" panose="020B0504030602030204" pitchFamily="34" charset="0"/>
              <a:cs typeface="Calibri"/>
            </a:endParaRPr>
          </a:p>
        </p:txBody>
      </p:sp>
      <p:sp>
        <p:nvSpPr>
          <p:cNvPr id="79" name="object 82"/>
          <p:cNvSpPr txBox="1"/>
          <p:nvPr/>
        </p:nvSpPr>
        <p:spPr>
          <a:xfrm>
            <a:off x="1818700" y="3282275"/>
            <a:ext cx="414326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80" dirty="0" smtClean="0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107624</a:t>
            </a:r>
            <a:endParaRPr sz="8000" b="1" dirty="0">
              <a:solidFill>
                <a:schemeClr val="bg1"/>
              </a:solidFill>
              <a:latin typeface="Ubuntu" panose="020B0504030602030204" pitchFamily="34" charset="0"/>
              <a:cs typeface="Calibri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885373" y="3019425"/>
            <a:ext cx="34883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  <a:tabLst>
                <a:tab pos="1905000" algn="l"/>
              </a:tabLst>
            </a:pPr>
            <a:r>
              <a:rPr lang="ru-RU" sz="2800" dirty="0">
                <a:solidFill>
                  <a:srgbClr val="0A91D1"/>
                </a:solidFill>
                <a:latin typeface="Ubuntu" panose="020B0504030602030204" pitchFamily="34" charset="0"/>
                <a:cs typeface="Arial Narrow"/>
              </a:rPr>
              <a:t>было принято</a:t>
            </a:r>
            <a:endParaRPr lang="en-US" sz="2800" dirty="0">
              <a:solidFill>
                <a:srgbClr val="0A91D1"/>
              </a:solidFill>
              <a:latin typeface="Ubuntu" panose="020B0504030602030204" pitchFamily="34" charset="0"/>
              <a:cs typeface="Arial Narrow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B37E247D-9559-8348-953A-08F2DE1898A2}"/>
              </a:ext>
            </a:extLst>
          </p:cNvPr>
          <p:cNvSpPr/>
          <p:nvPr/>
        </p:nvSpPr>
        <p:spPr>
          <a:xfrm>
            <a:off x="1885373" y="4575407"/>
            <a:ext cx="1698911" cy="427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550"/>
              </a:spcBef>
              <a:tabLst>
                <a:tab pos="19050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Ubuntu" panose="020B0504030602030204" pitchFamily="34" charset="0"/>
                <a:cs typeface="Arial Narrow"/>
              </a:rPr>
              <a:t>заявок</a:t>
            </a:r>
            <a:endParaRPr lang="en-US" sz="2800" dirty="0">
              <a:solidFill>
                <a:schemeClr val="bg1"/>
              </a:solidFill>
              <a:latin typeface="Ubuntu" panose="020B0504030602030204" pitchFamily="34" charset="0"/>
              <a:cs typeface="Arial Narrow"/>
            </a:endParaRPr>
          </a:p>
        </p:txBody>
      </p:sp>
      <p:pic>
        <p:nvPicPr>
          <p:cNvPr id="6" name="Рисунок 5" descr="Будущее контур">
            <a:extLst>
              <a:ext uri="{FF2B5EF4-FFF2-40B4-BE49-F238E27FC236}">
                <a16:creationId xmlns:a16="http://schemas.microsoft.com/office/drawing/2014/main" id="{8F2C355E-01EC-064F-B57F-96D07CFB4F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8856" y="23986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>
            <a:extLst>
              <a:ext uri="{FF2B5EF4-FFF2-40B4-BE49-F238E27FC236}">
                <a16:creationId xmlns:a16="http://schemas.microsoft.com/office/drawing/2014/main" id="{F2C222F6-8E92-8749-8F64-D077DEE59D9B}"/>
              </a:ext>
            </a:extLst>
          </p:cNvPr>
          <p:cNvSpPr txBox="1"/>
          <p:nvPr/>
        </p:nvSpPr>
        <p:spPr>
          <a:xfrm>
            <a:off x="6673917" y="4843760"/>
            <a:ext cx="105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Плотницкие работы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CC212C8-6941-884F-B2B3-69FA893D5AC9}"/>
              </a:ext>
            </a:extLst>
          </p:cNvPr>
          <p:cNvSpPr txBox="1"/>
          <p:nvPr/>
        </p:nvSpPr>
        <p:spPr>
          <a:xfrm>
            <a:off x="7827387" y="4834419"/>
            <a:ext cx="137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Сантехнические работы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CC4661D-DDE1-E945-8B9B-D334A84578A6}"/>
              </a:ext>
            </a:extLst>
          </p:cNvPr>
          <p:cNvSpPr txBox="1"/>
          <p:nvPr/>
        </p:nvSpPr>
        <p:spPr>
          <a:xfrm>
            <a:off x="9288877" y="4835659"/>
            <a:ext cx="101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Аварийные ситуации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4B4DFAC-151A-5345-B7CF-F19ACA28794B}"/>
              </a:ext>
            </a:extLst>
          </p:cNvPr>
          <p:cNvSpPr txBox="1"/>
          <p:nvPr/>
        </p:nvSpPr>
        <p:spPr>
          <a:xfrm>
            <a:off x="5302476" y="4836681"/>
            <a:ext cx="117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Услуг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и электрика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54" name="object 11">
            <a:extLst>
              <a:ext uri="{FF2B5EF4-FFF2-40B4-BE49-F238E27FC236}">
                <a16:creationId xmlns:a16="http://schemas.microsoft.com/office/drawing/2014/main" id="{F99A7A42-22D2-A24E-8580-383C286A7161}"/>
              </a:ext>
            </a:extLst>
          </p:cNvPr>
          <p:cNvSpPr txBox="1"/>
          <p:nvPr/>
        </p:nvSpPr>
        <p:spPr>
          <a:xfrm>
            <a:off x="957786" y="3389714"/>
            <a:ext cx="34773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Вопросы, которые обсуждали: </a:t>
            </a:r>
          </a:p>
        </p:txBody>
      </p:sp>
      <p:sp>
        <p:nvSpPr>
          <p:cNvPr id="155" name="object 38">
            <a:extLst>
              <a:ext uri="{FF2B5EF4-FFF2-40B4-BE49-F238E27FC236}">
                <a16:creationId xmlns:a16="http://schemas.microsoft.com/office/drawing/2014/main" id="{24C7A895-2DDE-B34F-8029-9EEB69563087}"/>
              </a:ext>
            </a:extLst>
          </p:cNvPr>
          <p:cNvSpPr txBox="1"/>
          <p:nvPr/>
        </p:nvSpPr>
        <p:spPr>
          <a:xfrm>
            <a:off x="929913" y="4010025"/>
            <a:ext cx="3410652" cy="372153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Char char="•"/>
              <a:tabLst>
                <a:tab pos="15684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Показания индивидуальных приборов отопления</a:t>
            </a: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Char char="•"/>
              <a:tabLst>
                <a:tab pos="15684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Гарантийный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и текущий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ремонт</a:t>
            </a: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FontTx/>
              <a:buChar char="•"/>
              <a:tabLst>
                <a:tab pos="15684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  <a:cs typeface="Arial Narrow"/>
              </a:rPr>
              <a:t>Мусорная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площадка</a:t>
            </a: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FontTx/>
              <a:buChar char="•"/>
              <a:tabLst>
                <a:tab pos="15684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Навигация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проезда по территории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двора</a:t>
            </a: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FontTx/>
              <a:buChar char="•"/>
              <a:tabLst>
                <a:tab pos="156845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Установка ограждающих конструкций (столбиков полусфер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)</a:t>
            </a: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FontTx/>
              <a:buChar char="•"/>
              <a:tabLst>
                <a:tab pos="15684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Переход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на прямые договоры с ресурсными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организациями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Char char="•"/>
              <a:tabLst>
                <a:tab pos="156845" algn="l"/>
              </a:tabLst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0A91D1"/>
              </a:buClr>
              <a:buChar char="•"/>
              <a:tabLst>
                <a:tab pos="156845" algn="l"/>
              </a:tabLst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156" name="object 11">
            <a:extLst>
              <a:ext uri="{FF2B5EF4-FFF2-40B4-BE49-F238E27FC236}">
                <a16:creationId xmlns:a16="http://schemas.microsoft.com/office/drawing/2014/main" id="{B344F33C-3B43-2349-9B43-4AC9CA8C026E}"/>
              </a:ext>
            </a:extLst>
          </p:cNvPr>
          <p:cNvSpPr txBox="1"/>
          <p:nvPr/>
        </p:nvSpPr>
        <p:spPr>
          <a:xfrm>
            <a:off x="5531661" y="3389714"/>
            <a:ext cx="42759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Задачи, которые мы решили: </a:t>
            </a:r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44854FE1-D5F2-F545-AA22-B31642D24768}"/>
              </a:ext>
            </a:extLst>
          </p:cNvPr>
          <p:cNvSpPr/>
          <p:nvPr/>
        </p:nvSpPr>
        <p:spPr>
          <a:xfrm>
            <a:off x="-1" y="471171"/>
            <a:ext cx="5346701" cy="873517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5A2AEB43-C09B-7045-874E-C56BF8AB0A0E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122" name="object 4">
              <a:extLst>
                <a:ext uri="{FF2B5EF4-FFF2-40B4-BE49-F238E27FC236}">
                  <a16:creationId xmlns:a16="http://schemas.microsoft.com/office/drawing/2014/main" id="{044E9B60-0821-D044-A5B1-264D9EE56D18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">
              <a:extLst>
                <a:ext uri="{FF2B5EF4-FFF2-40B4-BE49-F238E27FC236}">
                  <a16:creationId xmlns:a16="http://schemas.microsoft.com/office/drawing/2014/main" id="{64660B12-996C-DC47-BD53-942EBD5B4179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6">
              <a:extLst>
                <a:ext uri="{FF2B5EF4-FFF2-40B4-BE49-F238E27FC236}">
                  <a16:creationId xmlns:a16="http://schemas.microsoft.com/office/drawing/2014/main" id="{BAF050C7-9833-6A48-BC9F-A0B17B99711E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7">
              <a:extLst>
                <a:ext uri="{FF2B5EF4-FFF2-40B4-BE49-F238E27FC236}">
                  <a16:creationId xmlns:a16="http://schemas.microsoft.com/office/drawing/2014/main" id="{4AC53471-360E-974E-AA09-CB79A182E915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8">
              <a:extLst>
                <a:ext uri="{FF2B5EF4-FFF2-40B4-BE49-F238E27FC236}">
                  <a16:creationId xmlns:a16="http://schemas.microsoft.com/office/drawing/2014/main" id="{90EE549A-862E-9041-A1F0-0BC933D62E11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9">
              <a:extLst>
                <a:ext uri="{FF2B5EF4-FFF2-40B4-BE49-F238E27FC236}">
                  <a16:creationId xmlns:a16="http://schemas.microsoft.com/office/drawing/2014/main" id="{A14BEF6D-8157-F049-A507-5356094CAFE9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">
              <a:extLst>
                <a:ext uri="{FF2B5EF4-FFF2-40B4-BE49-F238E27FC236}">
                  <a16:creationId xmlns:a16="http://schemas.microsoft.com/office/drawing/2014/main" id="{16D6F4DA-35E5-BE46-B981-F99512B28467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">
              <a:extLst>
                <a:ext uri="{FF2B5EF4-FFF2-40B4-BE49-F238E27FC236}">
                  <a16:creationId xmlns:a16="http://schemas.microsoft.com/office/drawing/2014/main" id="{44EEDE13-9123-FE40-9D00-985F4AAEE49C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">
              <a:extLst>
                <a:ext uri="{FF2B5EF4-FFF2-40B4-BE49-F238E27FC236}">
                  <a16:creationId xmlns:a16="http://schemas.microsoft.com/office/drawing/2014/main" id="{E79C9FEA-1487-B744-983D-D86A276B29FF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">
              <a:extLst>
                <a:ext uri="{FF2B5EF4-FFF2-40B4-BE49-F238E27FC236}">
                  <a16:creationId xmlns:a16="http://schemas.microsoft.com/office/drawing/2014/main" id="{5BDF6746-2797-0E4C-8802-C0B2F1CD8623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4">
              <a:extLst>
                <a:ext uri="{FF2B5EF4-FFF2-40B4-BE49-F238E27FC236}">
                  <a16:creationId xmlns:a16="http://schemas.microsoft.com/office/drawing/2014/main" id="{E6D118F8-C7C7-6C41-A881-AC44F3E5EE13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5">
              <a:extLst>
                <a:ext uri="{FF2B5EF4-FFF2-40B4-BE49-F238E27FC236}">
                  <a16:creationId xmlns:a16="http://schemas.microsoft.com/office/drawing/2014/main" id="{F9120C34-9EFF-D641-B230-7FC1FED1819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6">
              <a:extLst>
                <a:ext uri="{FF2B5EF4-FFF2-40B4-BE49-F238E27FC236}">
                  <a16:creationId xmlns:a16="http://schemas.microsoft.com/office/drawing/2014/main" id="{3BC389CE-CBD6-B145-B351-DD40ABF95988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7">
              <a:extLst>
                <a:ext uri="{FF2B5EF4-FFF2-40B4-BE49-F238E27FC236}">
                  <a16:creationId xmlns:a16="http://schemas.microsoft.com/office/drawing/2014/main" id="{D2D1E8C6-0FE0-3946-9D67-F3FD3FBE8484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7F85E3AE-09A7-A446-A39A-4661D3616F03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9">
              <a:extLst>
                <a:ext uri="{FF2B5EF4-FFF2-40B4-BE49-F238E27FC236}">
                  <a16:creationId xmlns:a16="http://schemas.microsoft.com/office/drawing/2014/main" id="{346F5C79-1A9D-024B-8BE0-8FB8939B5138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0">
              <a:extLst>
                <a:ext uri="{FF2B5EF4-FFF2-40B4-BE49-F238E27FC236}">
                  <a16:creationId xmlns:a16="http://schemas.microsoft.com/office/drawing/2014/main" id="{604BF9C3-FE6F-914D-AB40-FE1E80DAA087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1">
              <a:extLst>
                <a:ext uri="{FF2B5EF4-FFF2-40B4-BE49-F238E27FC236}">
                  <a16:creationId xmlns:a16="http://schemas.microsoft.com/office/drawing/2014/main" id="{0058EED9-BD40-3547-B6FE-8D9AAE08FA53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2">
              <a:extLst>
                <a:ext uri="{FF2B5EF4-FFF2-40B4-BE49-F238E27FC236}">
                  <a16:creationId xmlns:a16="http://schemas.microsoft.com/office/drawing/2014/main" id="{C07B2086-1D9F-C548-99EC-095F8988DF3E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23">
              <a:extLst>
                <a:ext uri="{FF2B5EF4-FFF2-40B4-BE49-F238E27FC236}">
                  <a16:creationId xmlns:a16="http://schemas.microsoft.com/office/drawing/2014/main" id="{BA9FABFF-9F56-7E4E-95B4-5C00E9B46107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4">
              <a:extLst>
                <a:ext uri="{FF2B5EF4-FFF2-40B4-BE49-F238E27FC236}">
                  <a16:creationId xmlns:a16="http://schemas.microsoft.com/office/drawing/2014/main" id="{57C123CE-9C6D-CF49-97C4-A2A4B3CDDDA6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5">
              <a:extLst>
                <a:ext uri="{FF2B5EF4-FFF2-40B4-BE49-F238E27FC236}">
                  <a16:creationId xmlns:a16="http://schemas.microsoft.com/office/drawing/2014/main" id="{2A206664-E0DA-8C42-B436-615C6E1469E1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6">
              <a:extLst>
                <a:ext uri="{FF2B5EF4-FFF2-40B4-BE49-F238E27FC236}">
                  <a16:creationId xmlns:a16="http://schemas.microsoft.com/office/drawing/2014/main" id="{F85E727E-1F2D-7A4C-A0AC-17C895E9E37D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7">
              <a:extLst>
                <a:ext uri="{FF2B5EF4-FFF2-40B4-BE49-F238E27FC236}">
                  <a16:creationId xmlns:a16="http://schemas.microsoft.com/office/drawing/2014/main" id="{3CDC9C0C-3385-634C-95E1-CD92F7A84B04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8">
              <a:extLst>
                <a:ext uri="{FF2B5EF4-FFF2-40B4-BE49-F238E27FC236}">
                  <a16:creationId xmlns:a16="http://schemas.microsoft.com/office/drawing/2014/main" id="{2D580850-29B4-DC4A-8C56-390DAEEC0FD7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9">
              <a:extLst>
                <a:ext uri="{FF2B5EF4-FFF2-40B4-BE49-F238E27FC236}">
                  <a16:creationId xmlns:a16="http://schemas.microsoft.com/office/drawing/2014/main" id="{57D88E96-5C98-E14F-B847-F1B18E36BBEA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30">
              <a:extLst>
                <a:ext uri="{FF2B5EF4-FFF2-40B4-BE49-F238E27FC236}">
                  <a16:creationId xmlns:a16="http://schemas.microsoft.com/office/drawing/2014/main" id="{51A65C07-878B-054F-B1E2-A5F7D03C4BFF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31">
              <a:extLst>
                <a:ext uri="{FF2B5EF4-FFF2-40B4-BE49-F238E27FC236}">
                  <a16:creationId xmlns:a16="http://schemas.microsoft.com/office/drawing/2014/main" id="{2EC84A22-33F8-5D46-B142-901ACE969002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32">
              <a:extLst>
                <a:ext uri="{FF2B5EF4-FFF2-40B4-BE49-F238E27FC236}">
                  <a16:creationId xmlns:a16="http://schemas.microsoft.com/office/drawing/2014/main" id="{223F888B-A8FF-2A45-A5BB-1E7F7167ED58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3">
              <a:extLst>
                <a:ext uri="{FF2B5EF4-FFF2-40B4-BE49-F238E27FC236}">
                  <a16:creationId xmlns:a16="http://schemas.microsoft.com/office/drawing/2014/main" id="{40A0CB65-E64C-8B4B-A00C-E75F6E5819D6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4">
              <a:extLst>
                <a:ext uri="{FF2B5EF4-FFF2-40B4-BE49-F238E27FC236}">
                  <a16:creationId xmlns:a16="http://schemas.microsoft.com/office/drawing/2014/main" id="{BF0D32FA-5E65-C34D-A000-63EB0B007899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5">
              <a:extLst>
                <a:ext uri="{FF2B5EF4-FFF2-40B4-BE49-F238E27FC236}">
                  <a16:creationId xmlns:a16="http://schemas.microsoft.com/office/drawing/2014/main" id="{EBACD3A1-0C92-3C40-BAAE-FC2035AAC1F4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36">
            <a:extLst>
              <a:ext uri="{FF2B5EF4-FFF2-40B4-BE49-F238E27FC236}">
                <a16:creationId xmlns:a16="http://schemas.microsoft.com/office/drawing/2014/main" id="{35C71569-D32E-A74E-A0B9-7E477A85401E}"/>
              </a:ext>
            </a:extLst>
          </p:cNvPr>
          <p:cNvSpPr txBox="1">
            <a:spLocks/>
          </p:cNvSpPr>
          <p:nvPr/>
        </p:nvSpPr>
        <p:spPr>
          <a:xfrm>
            <a:off x="1080274" y="573773"/>
            <a:ext cx="5438701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b="0" kern="0" spc="45" dirty="0">
                <a:latin typeface="Ubuntu Light" panose="020B0304030602030204" pitchFamily="34" charset="0"/>
              </a:rPr>
              <a:t>ОБЩЕНИЕ С ИНИЦИАТИВНЫМИ </a:t>
            </a:r>
            <a:endParaRPr lang="en-US" sz="1800" b="0" kern="0" spc="45" dirty="0">
              <a:latin typeface="Ubuntu Light" panose="020B030403060203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ru-RU" sz="1800" b="0" kern="0" spc="45" dirty="0">
                <a:latin typeface="Ubuntu Light" panose="020B0304030602030204" pitchFamily="34" charset="0"/>
              </a:rPr>
              <a:t>ГРУППАМИ</a:t>
            </a:r>
            <a:endParaRPr lang="ru-RU" sz="1800" b="0" kern="0" dirty="0">
              <a:latin typeface="Ubuntu Light" panose="020B0304030602030204" pitchFamily="34" charset="0"/>
            </a:endParaRPr>
          </a:p>
        </p:txBody>
      </p:sp>
      <p:sp>
        <p:nvSpPr>
          <p:cNvPr id="9" name="Рисунок 4" descr="Badge Tick1 со сплошной заливкой">
            <a:extLst>
              <a:ext uri="{FF2B5EF4-FFF2-40B4-BE49-F238E27FC236}">
                <a16:creationId xmlns:a16="http://schemas.microsoft.com/office/drawing/2014/main" id="{8AFE1DE9-3C5A-564F-9E98-83C2B881CEBC}"/>
              </a:ext>
            </a:extLst>
          </p:cNvPr>
          <p:cNvSpPr/>
          <p:nvPr/>
        </p:nvSpPr>
        <p:spPr>
          <a:xfrm>
            <a:off x="7187061" y="2028825"/>
            <a:ext cx="1104489" cy="1104489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rgbClr val="A4CD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Рисунок 6" descr="תג סימן שאלה со сплошной заливкой">
            <a:extLst>
              <a:ext uri="{FF2B5EF4-FFF2-40B4-BE49-F238E27FC236}">
                <a16:creationId xmlns:a16="http://schemas.microsoft.com/office/drawing/2014/main" id="{684D2601-C78A-CC43-B092-ACA0882116CC}"/>
              </a:ext>
            </a:extLst>
          </p:cNvPr>
          <p:cNvSpPr/>
          <p:nvPr/>
        </p:nvSpPr>
        <p:spPr>
          <a:xfrm>
            <a:off x="1787100" y="2028825"/>
            <a:ext cx="1104520" cy="1104520"/>
          </a:xfrm>
          <a:custGeom>
            <a:avLst/>
            <a:gdLst>
              <a:gd name="connsiteX0" fmla="*/ 361769 w 723519"/>
              <a:gd name="connsiteY0" fmla="*/ 0 h 723519"/>
              <a:gd name="connsiteX1" fmla="*/ 0 w 723519"/>
              <a:gd name="connsiteY1" fmla="*/ 361750 h 723519"/>
              <a:gd name="connsiteX2" fmla="*/ 361750 w 723519"/>
              <a:gd name="connsiteY2" fmla="*/ 723519 h 723519"/>
              <a:gd name="connsiteX3" fmla="*/ 723519 w 723519"/>
              <a:gd name="connsiteY3" fmla="*/ 361769 h 723519"/>
              <a:gd name="connsiteX4" fmla="*/ 723519 w 723519"/>
              <a:gd name="connsiteY4" fmla="*/ 361731 h 723519"/>
              <a:gd name="connsiteX5" fmla="*/ 362074 w 723519"/>
              <a:gd name="connsiteY5" fmla="*/ 0 h 723519"/>
              <a:gd name="connsiteX6" fmla="*/ 361769 w 723519"/>
              <a:gd name="connsiteY6" fmla="*/ 0 h 723519"/>
              <a:gd name="connsiteX7" fmla="*/ 399202 w 723519"/>
              <a:gd name="connsiteY7" fmla="*/ 556984 h 723519"/>
              <a:gd name="connsiteX8" fmla="*/ 378247 w 723519"/>
              <a:gd name="connsiteY8" fmla="*/ 577939 h 723519"/>
              <a:gd name="connsiteX9" fmla="*/ 362922 w 723519"/>
              <a:gd name="connsiteY9" fmla="*/ 581025 h 723519"/>
              <a:gd name="connsiteX10" fmla="*/ 334870 w 723519"/>
              <a:gd name="connsiteY10" fmla="*/ 569471 h 723519"/>
              <a:gd name="connsiteX11" fmla="*/ 326403 w 723519"/>
              <a:gd name="connsiteY11" fmla="*/ 556946 h 723519"/>
              <a:gd name="connsiteX12" fmla="*/ 323307 w 723519"/>
              <a:gd name="connsiteY12" fmla="*/ 541601 h 723519"/>
              <a:gd name="connsiteX13" fmla="*/ 334870 w 723519"/>
              <a:gd name="connsiteY13" fmla="*/ 513540 h 723519"/>
              <a:gd name="connsiteX14" fmla="*/ 390718 w 723519"/>
              <a:gd name="connsiteY14" fmla="*/ 513467 h 723519"/>
              <a:gd name="connsiteX15" fmla="*/ 390792 w 723519"/>
              <a:gd name="connsiteY15" fmla="*/ 513540 h 723519"/>
              <a:gd name="connsiteX16" fmla="*/ 390792 w 723519"/>
              <a:gd name="connsiteY16" fmla="*/ 513540 h 723519"/>
              <a:gd name="connsiteX17" fmla="*/ 399259 w 723519"/>
              <a:gd name="connsiteY17" fmla="*/ 526180 h 723519"/>
              <a:gd name="connsiteX18" fmla="*/ 402355 w 723519"/>
              <a:gd name="connsiteY18" fmla="*/ 541601 h 723519"/>
              <a:gd name="connsiteX19" fmla="*/ 399202 w 723519"/>
              <a:gd name="connsiteY19" fmla="*/ 556965 h 723519"/>
              <a:gd name="connsiteX20" fmla="*/ 432835 w 723519"/>
              <a:gd name="connsiteY20" fmla="*/ 389725 h 723519"/>
              <a:gd name="connsiteX21" fmla="*/ 390344 w 723519"/>
              <a:gd name="connsiteY21" fmla="*/ 463810 h 723519"/>
              <a:gd name="connsiteX22" fmla="*/ 333194 w 723519"/>
              <a:gd name="connsiteY22" fmla="*/ 463810 h 723519"/>
              <a:gd name="connsiteX23" fmla="*/ 402403 w 723519"/>
              <a:gd name="connsiteY23" fmla="*/ 341348 h 723519"/>
              <a:gd name="connsiteX24" fmla="*/ 426584 w 723519"/>
              <a:gd name="connsiteY24" fmla="*/ 235918 h 723519"/>
              <a:gd name="connsiteX25" fmla="*/ 321154 w 723519"/>
              <a:gd name="connsiteY25" fmla="*/ 211737 h 723519"/>
              <a:gd name="connsiteX26" fmla="*/ 285293 w 723519"/>
              <a:gd name="connsiteY26" fmla="*/ 276577 h 723519"/>
              <a:gd name="connsiteX27" fmla="*/ 228143 w 723519"/>
              <a:gd name="connsiteY27" fmla="*/ 276577 h 723519"/>
              <a:gd name="connsiteX28" fmla="*/ 361728 w 723519"/>
              <a:gd name="connsiteY28" fmla="*/ 142891 h 723519"/>
              <a:gd name="connsiteX29" fmla="*/ 495414 w 723519"/>
              <a:gd name="connsiteY29" fmla="*/ 276477 h 723519"/>
              <a:gd name="connsiteX30" fmla="*/ 432835 w 723519"/>
              <a:gd name="connsiteY30" fmla="*/ 389706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519" h="723519">
                <a:moveTo>
                  <a:pt x="361769" y="0"/>
                </a:moveTo>
                <a:cubicBezTo>
                  <a:pt x="161975" y="-5"/>
                  <a:pt x="5" y="161956"/>
                  <a:pt x="0" y="361750"/>
                </a:cubicBezTo>
                <a:cubicBezTo>
                  <a:pt x="-5" y="561545"/>
                  <a:pt x="161955" y="723513"/>
                  <a:pt x="361750" y="723519"/>
                </a:cubicBezTo>
                <a:cubicBezTo>
                  <a:pt x="561544" y="723524"/>
                  <a:pt x="723514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8" y="162032"/>
                  <a:pt x="561773" y="79"/>
                  <a:pt x="362074" y="0"/>
                </a:cubicBezTo>
                <a:cubicBezTo>
                  <a:pt x="361972" y="0"/>
                  <a:pt x="361871" y="0"/>
                  <a:pt x="361769" y="0"/>
                </a:cubicBezTo>
                <a:close/>
                <a:moveTo>
                  <a:pt x="399202" y="556984"/>
                </a:moveTo>
                <a:cubicBezTo>
                  <a:pt x="395173" y="566404"/>
                  <a:pt x="387668" y="573910"/>
                  <a:pt x="378247" y="577939"/>
                </a:cubicBezTo>
                <a:cubicBezTo>
                  <a:pt x="373402" y="580000"/>
                  <a:pt x="368187" y="581051"/>
                  <a:pt x="362922" y="581025"/>
                </a:cubicBezTo>
                <a:cubicBezTo>
                  <a:pt x="352409" y="581045"/>
                  <a:pt x="342319" y="576889"/>
                  <a:pt x="334870" y="569471"/>
                </a:cubicBezTo>
                <a:cubicBezTo>
                  <a:pt x="331278" y="565872"/>
                  <a:pt x="328404" y="561622"/>
                  <a:pt x="326403" y="556946"/>
                </a:cubicBezTo>
                <a:cubicBezTo>
                  <a:pt x="324331" y="552097"/>
                  <a:pt x="323278" y="546874"/>
                  <a:pt x="323307" y="541601"/>
                </a:cubicBezTo>
                <a:cubicBezTo>
                  <a:pt x="323281" y="531083"/>
                  <a:pt x="327442" y="520987"/>
                  <a:pt x="334870" y="513540"/>
                </a:cubicBezTo>
                <a:cubicBezTo>
                  <a:pt x="350272" y="498099"/>
                  <a:pt x="375276" y="498065"/>
                  <a:pt x="390718" y="513467"/>
                </a:cubicBezTo>
                <a:cubicBezTo>
                  <a:pt x="390743" y="513492"/>
                  <a:pt x="390767" y="513516"/>
                  <a:pt x="390792" y="513540"/>
                </a:cubicBezTo>
                <a:lnTo>
                  <a:pt x="390792" y="513540"/>
                </a:lnTo>
                <a:cubicBezTo>
                  <a:pt x="394405" y="517167"/>
                  <a:pt x="397280" y="521460"/>
                  <a:pt x="399259" y="526180"/>
                </a:cubicBezTo>
                <a:cubicBezTo>
                  <a:pt x="401323" y="531059"/>
                  <a:pt x="402376" y="536304"/>
                  <a:pt x="402355" y="541601"/>
                </a:cubicBezTo>
                <a:cubicBezTo>
                  <a:pt x="402367" y="546885"/>
                  <a:pt x="401294" y="552114"/>
                  <a:pt x="399202" y="556965"/>
                </a:cubicBezTo>
                <a:close/>
                <a:moveTo>
                  <a:pt x="432835" y="389725"/>
                </a:moveTo>
                <a:cubicBezTo>
                  <a:pt x="406817" y="405415"/>
                  <a:pt x="390748" y="433430"/>
                  <a:pt x="390344" y="463810"/>
                </a:cubicBezTo>
                <a:lnTo>
                  <a:pt x="333194" y="463810"/>
                </a:lnTo>
                <a:cubicBezTo>
                  <a:pt x="333534" y="413768"/>
                  <a:pt x="359708" y="367454"/>
                  <a:pt x="402403" y="341348"/>
                </a:cubicBezTo>
                <a:cubicBezTo>
                  <a:pt x="438194" y="318911"/>
                  <a:pt x="449020" y="271709"/>
                  <a:pt x="426584" y="235918"/>
                </a:cubicBezTo>
                <a:cubicBezTo>
                  <a:pt x="404148" y="200127"/>
                  <a:pt x="356946" y="189301"/>
                  <a:pt x="321154" y="211737"/>
                </a:cubicBezTo>
                <a:cubicBezTo>
                  <a:pt x="298831" y="225731"/>
                  <a:pt x="285280" y="250229"/>
                  <a:pt x="285293" y="276577"/>
                </a:cubicBezTo>
                <a:lnTo>
                  <a:pt x="228143" y="276577"/>
                </a:lnTo>
                <a:cubicBezTo>
                  <a:pt x="228115" y="202772"/>
                  <a:pt x="287923" y="142919"/>
                  <a:pt x="361728" y="142891"/>
                </a:cubicBezTo>
                <a:cubicBezTo>
                  <a:pt x="435533" y="142864"/>
                  <a:pt x="495387" y="202671"/>
                  <a:pt x="495414" y="276477"/>
                </a:cubicBezTo>
                <a:cubicBezTo>
                  <a:pt x="495431" y="322475"/>
                  <a:pt x="471791" y="365248"/>
                  <a:pt x="432835" y="389706"/>
                </a:cubicBezTo>
                <a:close/>
              </a:path>
            </a:pathLst>
          </a:custGeom>
          <a:solidFill>
            <a:srgbClr val="0A91D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3883975205"/>
              </p:ext>
            </p:extLst>
          </p:nvPr>
        </p:nvGraphicFramePr>
        <p:xfrm>
          <a:off x="8675357" y="3823398"/>
          <a:ext cx="1873390" cy="110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60500" y="4209731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19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805136525"/>
              </p:ext>
            </p:extLst>
          </p:nvPr>
        </p:nvGraphicFramePr>
        <p:xfrm>
          <a:off x="7456029" y="3823398"/>
          <a:ext cx="1873390" cy="110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8214516" y="4209731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34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503725399"/>
              </p:ext>
            </p:extLst>
          </p:nvPr>
        </p:nvGraphicFramePr>
        <p:xfrm>
          <a:off x="6095349" y="3823398"/>
          <a:ext cx="1873390" cy="110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6880492" y="4209731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30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2643929378"/>
              </p:ext>
            </p:extLst>
          </p:nvPr>
        </p:nvGraphicFramePr>
        <p:xfrm>
          <a:off x="4835801" y="3823398"/>
          <a:ext cx="1873390" cy="110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5628096" y="4209731"/>
            <a:ext cx="65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17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%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араллелограмм 96">
            <a:extLst>
              <a:ext uri="{FF2B5EF4-FFF2-40B4-BE49-F238E27FC236}">
                <a16:creationId xmlns:a16="http://schemas.microsoft.com/office/drawing/2014/main" id="{F17FE439-7230-0A44-9E56-A957DA3F1D01}"/>
              </a:ext>
            </a:extLst>
          </p:cNvPr>
          <p:cNvSpPr/>
          <p:nvPr/>
        </p:nvSpPr>
        <p:spPr>
          <a:xfrm>
            <a:off x="1248588" y="3417586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араллелограмм 97">
            <a:extLst>
              <a:ext uri="{FF2B5EF4-FFF2-40B4-BE49-F238E27FC236}">
                <a16:creationId xmlns:a16="http://schemas.microsoft.com/office/drawing/2014/main" id="{BBBC020E-D004-D145-B2E5-C08167969812}"/>
              </a:ext>
            </a:extLst>
          </p:cNvPr>
          <p:cNvSpPr/>
          <p:nvPr/>
        </p:nvSpPr>
        <p:spPr>
          <a:xfrm>
            <a:off x="2657767" y="3417586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араллелограмм 98">
            <a:extLst>
              <a:ext uri="{FF2B5EF4-FFF2-40B4-BE49-F238E27FC236}">
                <a16:creationId xmlns:a16="http://schemas.microsoft.com/office/drawing/2014/main" id="{19D1BDFE-755A-8F4C-8A93-9073F94AABA5}"/>
              </a:ext>
            </a:extLst>
          </p:cNvPr>
          <p:cNvSpPr/>
          <p:nvPr/>
        </p:nvSpPr>
        <p:spPr>
          <a:xfrm>
            <a:off x="4085827" y="3417586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араллелограмм 99">
            <a:extLst>
              <a:ext uri="{FF2B5EF4-FFF2-40B4-BE49-F238E27FC236}">
                <a16:creationId xmlns:a16="http://schemas.microsoft.com/office/drawing/2014/main" id="{E0EEAE00-9B7B-644D-AF2A-E6D12049CD96}"/>
              </a:ext>
            </a:extLst>
          </p:cNvPr>
          <p:cNvSpPr/>
          <p:nvPr/>
        </p:nvSpPr>
        <p:spPr>
          <a:xfrm>
            <a:off x="5484445" y="3417586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араллелограмм 101">
            <a:extLst>
              <a:ext uri="{FF2B5EF4-FFF2-40B4-BE49-F238E27FC236}">
                <a16:creationId xmlns:a16="http://schemas.microsoft.com/office/drawing/2014/main" id="{5741C964-5480-894B-848B-ECCBBDA31BE9}"/>
              </a:ext>
            </a:extLst>
          </p:cNvPr>
          <p:cNvSpPr/>
          <p:nvPr/>
        </p:nvSpPr>
        <p:spPr>
          <a:xfrm>
            <a:off x="1248588" y="5294785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араллелограмм 102">
            <a:extLst>
              <a:ext uri="{FF2B5EF4-FFF2-40B4-BE49-F238E27FC236}">
                <a16:creationId xmlns:a16="http://schemas.microsoft.com/office/drawing/2014/main" id="{8EEE9BB2-487B-1949-BD55-889ACCF5A50E}"/>
              </a:ext>
            </a:extLst>
          </p:cNvPr>
          <p:cNvSpPr/>
          <p:nvPr/>
        </p:nvSpPr>
        <p:spPr>
          <a:xfrm>
            <a:off x="2657767" y="5294785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араллелограмм 103">
            <a:extLst>
              <a:ext uri="{FF2B5EF4-FFF2-40B4-BE49-F238E27FC236}">
                <a16:creationId xmlns:a16="http://schemas.microsoft.com/office/drawing/2014/main" id="{01FF4D4A-6691-A74A-9980-D66A39FC6797}"/>
              </a:ext>
            </a:extLst>
          </p:cNvPr>
          <p:cNvSpPr/>
          <p:nvPr/>
        </p:nvSpPr>
        <p:spPr>
          <a:xfrm>
            <a:off x="4085827" y="5294785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араллелограмм 104">
            <a:extLst>
              <a:ext uri="{FF2B5EF4-FFF2-40B4-BE49-F238E27FC236}">
                <a16:creationId xmlns:a16="http://schemas.microsoft.com/office/drawing/2014/main" id="{39F87532-D402-634D-A42D-77305A95040D}"/>
              </a:ext>
            </a:extLst>
          </p:cNvPr>
          <p:cNvSpPr/>
          <p:nvPr/>
        </p:nvSpPr>
        <p:spPr>
          <a:xfrm>
            <a:off x="5484445" y="5294785"/>
            <a:ext cx="891446" cy="670602"/>
          </a:xfrm>
          <a:prstGeom prst="parallelogram">
            <a:avLst>
              <a:gd name="adj" fmla="val 57422"/>
            </a:avLst>
          </a:prstGeom>
          <a:solidFill>
            <a:srgbClr val="0A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FD6EC34A-ED5E-F749-BF3E-C2B6DE3AB69C}"/>
              </a:ext>
            </a:extLst>
          </p:cNvPr>
          <p:cNvSpPr/>
          <p:nvPr/>
        </p:nvSpPr>
        <p:spPr>
          <a:xfrm>
            <a:off x="846155" y="1343025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A3E41277-B1CC-BE42-BA90-DA032F8DAB53}"/>
              </a:ext>
            </a:extLst>
          </p:cNvPr>
          <p:cNvSpPr txBox="1"/>
          <p:nvPr/>
        </p:nvSpPr>
        <p:spPr>
          <a:xfrm>
            <a:off x="1076932" y="1510623"/>
            <a:ext cx="579376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В нашем доме чистые и аккуратные парадные, коридоры и лифты. Ежедневно мы работаем над тем, чтобы так было всегда. Если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/>
            </a:r>
            <a:b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что-то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сломалось, управляющая компания немедленно делает ремонт и замену так, чтобы вы этого даже не заметили. </a:t>
            </a: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910C10B6-6B1B-6745-9DD5-78B832FCCF27}"/>
              </a:ext>
            </a:extLst>
          </p:cNvPr>
          <p:cNvSpPr/>
          <p:nvPr/>
        </p:nvSpPr>
        <p:spPr>
          <a:xfrm>
            <a:off x="0" y="471171"/>
            <a:ext cx="4737099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22FEA5E-A3E8-374B-A2C9-68ACDCD99868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2160668E-AA4E-E94F-8A99-55EB48E4AA56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CA76FADA-0118-BF44-8C57-25478022F9E7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DFFB8908-4640-3A4E-B84E-33EB57D2B63A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">
              <a:extLst>
                <a:ext uri="{FF2B5EF4-FFF2-40B4-BE49-F238E27FC236}">
                  <a16:creationId xmlns:a16="http://schemas.microsoft.com/office/drawing/2014/main" id="{7BF2C806-4CE9-A845-A112-27D9FE00353B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F22FE83F-0FBE-DA4F-87AF-0D93CF41A2FD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F1F9C320-4FEE-8C42-A72E-DDAC9CBD52F8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">
              <a:extLst>
                <a:ext uri="{FF2B5EF4-FFF2-40B4-BE49-F238E27FC236}">
                  <a16:creationId xmlns:a16="http://schemas.microsoft.com/office/drawing/2014/main" id="{78BDCDBD-9A43-704C-84C8-BF7D913B400D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875ACF13-40AF-3E4F-A2D9-CCFF4292B7E9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">
              <a:extLst>
                <a:ext uri="{FF2B5EF4-FFF2-40B4-BE49-F238E27FC236}">
                  <a16:creationId xmlns:a16="http://schemas.microsoft.com/office/drawing/2014/main" id="{213553B7-4369-0242-95F8-966455309A1D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3">
              <a:extLst>
                <a:ext uri="{FF2B5EF4-FFF2-40B4-BE49-F238E27FC236}">
                  <a16:creationId xmlns:a16="http://schemas.microsoft.com/office/drawing/2014/main" id="{FBA78879-3F7D-594A-89C4-E1CD91C3485D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4">
              <a:extLst>
                <a:ext uri="{FF2B5EF4-FFF2-40B4-BE49-F238E27FC236}">
                  <a16:creationId xmlns:a16="http://schemas.microsoft.com/office/drawing/2014/main" id="{02594816-CC37-6640-AA5B-676E3C193EC2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263FA5BF-ACD0-7747-80A6-A8E49B5625B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AB8C7163-E6DC-EC4B-B566-E1C0A4CC46F8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08E3DD1F-1848-DA45-88AC-76151713030F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273BD9A6-3700-0C40-B6CB-7EABE13C550B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AABD4FD3-DB35-D241-8E19-3BAFF6F4F799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0">
              <a:extLst>
                <a:ext uri="{FF2B5EF4-FFF2-40B4-BE49-F238E27FC236}">
                  <a16:creationId xmlns:a16="http://schemas.microsoft.com/office/drawing/2014/main" id="{BFD3CEF6-7DEB-6842-AC53-6B3CB2AC6E4E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48EB29F8-C370-0A4A-8632-65C9AACC79C9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2">
              <a:extLst>
                <a:ext uri="{FF2B5EF4-FFF2-40B4-BE49-F238E27FC236}">
                  <a16:creationId xmlns:a16="http://schemas.microsoft.com/office/drawing/2014/main" id="{15DEF543-136D-6F44-AF5A-DC7AE527E32A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3">
              <a:extLst>
                <a:ext uri="{FF2B5EF4-FFF2-40B4-BE49-F238E27FC236}">
                  <a16:creationId xmlns:a16="http://schemas.microsoft.com/office/drawing/2014/main" id="{ECE391F6-4DC6-4E43-BB96-A12B14F120E3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4">
              <a:extLst>
                <a:ext uri="{FF2B5EF4-FFF2-40B4-BE49-F238E27FC236}">
                  <a16:creationId xmlns:a16="http://schemas.microsoft.com/office/drawing/2014/main" id="{ED69A957-A5CF-2C4E-BE52-76D4911BB637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5">
              <a:extLst>
                <a:ext uri="{FF2B5EF4-FFF2-40B4-BE49-F238E27FC236}">
                  <a16:creationId xmlns:a16="http://schemas.microsoft.com/office/drawing/2014/main" id="{0363D8D6-7A26-704E-AAAB-30173D151805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6">
              <a:extLst>
                <a:ext uri="{FF2B5EF4-FFF2-40B4-BE49-F238E27FC236}">
                  <a16:creationId xmlns:a16="http://schemas.microsoft.com/office/drawing/2014/main" id="{97DC2268-A63D-9649-9380-1DA21B64B85D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7">
              <a:extLst>
                <a:ext uri="{FF2B5EF4-FFF2-40B4-BE49-F238E27FC236}">
                  <a16:creationId xmlns:a16="http://schemas.microsoft.com/office/drawing/2014/main" id="{94D83A4D-A8C0-5D41-8317-5D26ACAD1DCA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8">
              <a:extLst>
                <a:ext uri="{FF2B5EF4-FFF2-40B4-BE49-F238E27FC236}">
                  <a16:creationId xmlns:a16="http://schemas.microsoft.com/office/drawing/2014/main" id="{3B7BBF02-F702-0B4F-A118-55D3ED975F02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9">
              <a:extLst>
                <a:ext uri="{FF2B5EF4-FFF2-40B4-BE49-F238E27FC236}">
                  <a16:creationId xmlns:a16="http://schemas.microsoft.com/office/drawing/2014/main" id="{2C3ED45C-86A7-384F-83DF-991B89091336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0">
              <a:extLst>
                <a:ext uri="{FF2B5EF4-FFF2-40B4-BE49-F238E27FC236}">
                  <a16:creationId xmlns:a16="http://schemas.microsoft.com/office/drawing/2014/main" id="{50AFA67F-B1F1-5940-A17B-1BDC02F05CE4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1">
              <a:extLst>
                <a:ext uri="{FF2B5EF4-FFF2-40B4-BE49-F238E27FC236}">
                  <a16:creationId xmlns:a16="http://schemas.microsoft.com/office/drawing/2014/main" id="{5D74D041-7169-534E-9F4F-2A96360DF297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2">
              <a:extLst>
                <a:ext uri="{FF2B5EF4-FFF2-40B4-BE49-F238E27FC236}">
                  <a16:creationId xmlns:a16="http://schemas.microsoft.com/office/drawing/2014/main" id="{D64A17C3-1BCC-B741-9C0B-B9015789A880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3">
              <a:extLst>
                <a:ext uri="{FF2B5EF4-FFF2-40B4-BE49-F238E27FC236}">
                  <a16:creationId xmlns:a16="http://schemas.microsoft.com/office/drawing/2014/main" id="{08597373-26F9-A341-92FD-29C03F1A6F8D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4">
              <a:extLst>
                <a:ext uri="{FF2B5EF4-FFF2-40B4-BE49-F238E27FC236}">
                  <a16:creationId xmlns:a16="http://schemas.microsoft.com/office/drawing/2014/main" id="{7491574B-92F2-9B4D-B2D9-3C5357E5F943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5">
              <a:extLst>
                <a:ext uri="{FF2B5EF4-FFF2-40B4-BE49-F238E27FC236}">
                  <a16:creationId xmlns:a16="http://schemas.microsoft.com/office/drawing/2014/main" id="{AC5902F6-3ECD-FA4B-ABA6-BEF62C2B06B0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36">
            <a:extLst>
              <a:ext uri="{FF2B5EF4-FFF2-40B4-BE49-F238E27FC236}">
                <a16:creationId xmlns:a16="http://schemas.microsoft.com/office/drawing/2014/main" id="{A113D738-980F-4047-9226-4D2DC8366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36601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ТЕКУЩИЙ РЕМОНТ ДОМА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8ECFD-6BD2-654D-A9ED-A05E94CA52FB}"/>
              </a:ext>
            </a:extLst>
          </p:cNvPr>
          <p:cNvSpPr txBox="1"/>
          <p:nvPr/>
        </p:nvSpPr>
        <p:spPr>
          <a:xfrm>
            <a:off x="1117460" y="3435230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5760</a:t>
            </a:r>
            <a:endParaRPr lang="ru-RU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2AF643-0801-C543-A12A-F56D4761080C}"/>
              </a:ext>
            </a:extLst>
          </p:cNvPr>
          <p:cNvSpPr txBox="1"/>
          <p:nvPr/>
        </p:nvSpPr>
        <p:spPr>
          <a:xfrm>
            <a:off x="965721" y="4157658"/>
            <a:ext cx="1409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Замена полипропиленовых уголков или тройников трубопровода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DCA6C5-DB5E-974F-8FED-99D1EF8153C2}"/>
              </a:ext>
            </a:extLst>
          </p:cNvPr>
          <p:cNvSpPr txBox="1"/>
          <p:nvPr/>
        </p:nvSpPr>
        <p:spPr>
          <a:xfrm>
            <a:off x="2551483" y="3434477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5</a:t>
            </a:r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597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08D549-BEDF-B74E-B47C-F92DB21D72B5}"/>
              </a:ext>
            </a:extLst>
          </p:cNvPr>
          <p:cNvSpPr txBox="1"/>
          <p:nvPr/>
        </p:nvSpPr>
        <p:spPr>
          <a:xfrm>
            <a:off x="3998020" y="3442520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4640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37C771-EE91-A84E-AC54-98A93A1E052D}"/>
              </a:ext>
            </a:extLst>
          </p:cNvPr>
          <p:cNvSpPr txBox="1"/>
          <p:nvPr/>
        </p:nvSpPr>
        <p:spPr>
          <a:xfrm>
            <a:off x="5423618" y="3460499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2082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54A7863-A5BB-554A-A865-4F54F4C4328D}"/>
              </a:ext>
            </a:extLst>
          </p:cNvPr>
          <p:cNvSpPr txBox="1"/>
          <p:nvPr/>
        </p:nvSpPr>
        <p:spPr>
          <a:xfrm>
            <a:off x="2374900" y="4157658"/>
            <a:ext cx="140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Ремонт и замена дверных ручек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CD0F5F-F13B-F840-8ACA-3E4C7E990904}"/>
              </a:ext>
            </a:extLst>
          </p:cNvPr>
          <p:cNvSpPr txBox="1"/>
          <p:nvPr/>
        </p:nvSpPr>
        <p:spPr>
          <a:xfrm>
            <a:off x="3794868" y="4157658"/>
            <a:ext cx="140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Заменено светильников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ECED9B-2ECC-0944-8A6A-2F1310FE5AC0}"/>
              </a:ext>
            </a:extLst>
          </p:cNvPr>
          <p:cNvSpPr txBox="1"/>
          <p:nvPr/>
        </p:nvSpPr>
        <p:spPr>
          <a:xfrm>
            <a:off x="5209670" y="4157658"/>
            <a:ext cx="140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Заменено кранов и задвижек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8A6A127-D777-6A43-B5F4-C8778BD81BA4}"/>
              </a:ext>
            </a:extLst>
          </p:cNvPr>
          <p:cNvSpPr txBox="1"/>
          <p:nvPr/>
        </p:nvSpPr>
        <p:spPr>
          <a:xfrm>
            <a:off x="1104335" y="5337698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4</a:t>
            </a:r>
            <a:r>
              <a:rPr lang="ru-RU" sz="3200" b="1" dirty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6</a:t>
            </a:r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13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E386EE-F64D-A749-8F19-EF20CB0C465C}"/>
              </a:ext>
            </a:extLst>
          </p:cNvPr>
          <p:cNvSpPr txBox="1"/>
          <p:nvPr/>
        </p:nvSpPr>
        <p:spPr>
          <a:xfrm>
            <a:off x="965721" y="6036481"/>
            <a:ext cx="140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Заменено доводчиков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1FDB671-7B0D-C24C-8EC5-134BE662D357}"/>
              </a:ext>
            </a:extLst>
          </p:cNvPr>
          <p:cNvSpPr txBox="1"/>
          <p:nvPr/>
        </p:nvSpPr>
        <p:spPr>
          <a:xfrm>
            <a:off x="2685675" y="5337698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729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D4CDA7-E88D-C442-B1C1-65DCB4A82A12}"/>
              </a:ext>
            </a:extLst>
          </p:cNvPr>
          <p:cNvSpPr txBox="1"/>
          <p:nvPr/>
        </p:nvSpPr>
        <p:spPr>
          <a:xfrm>
            <a:off x="3959020" y="5337698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7238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35907A0-FA0C-3E4F-94F1-64B5AC1214C6}"/>
              </a:ext>
            </a:extLst>
          </p:cNvPr>
          <p:cNvSpPr txBox="1"/>
          <p:nvPr/>
        </p:nvSpPr>
        <p:spPr>
          <a:xfrm>
            <a:off x="5257888" y="5336582"/>
            <a:ext cx="134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A4CD3F"/>
                </a:solidFill>
                <a:latin typeface="Ubuntu" panose="020B0504030602030204" pitchFamily="34" charset="0"/>
              </a:rPr>
              <a:t>23907</a:t>
            </a:r>
            <a:endParaRPr lang="ru-RU" sz="3200" b="1" dirty="0">
              <a:ln w="3175">
                <a:noFill/>
              </a:ln>
              <a:solidFill>
                <a:srgbClr val="A4CD3F"/>
              </a:solidFill>
              <a:latin typeface="Ubuntu" panose="020B0504030602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C1CAB3F-19CB-B843-984B-54E370AF6AEB}"/>
              </a:ext>
            </a:extLst>
          </p:cNvPr>
          <p:cNvSpPr txBox="1"/>
          <p:nvPr/>
        </p:nvSpPr>
        <p:spPr>
          <a:xfrm>
            <a:off x="2374900" y="6036481"/>
            <a:ext cx="140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Замена замков в дверях технических помещений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AED7D13-EBC7-3244-92BC-7132F10EB035}"/>
              </a:ext>
            </a:extLst>
          </p:cNvPr>
          <p:cNvSpPr txBox="1"/>
          <p:nvPr/>
        </p:nvSpPr>
        <p:spPr>
          <a:xfrm>
            <a:off x="3794868" y="6036481"/>
            <a:ext cx="140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Восстановление </a:t>
            </a:r>
            <a:r>
              <a:rPr lang="ru-RU" sz="100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керамогранитной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плитки и бордюров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C7DF3AD-D328-1E43-8678-85902B11D50A}"/>
              </a:ext>
            </a:extLst>
          </p:cNvPr>
          <p:cNvSpPr txBox="1"/>
          <p:nvPr/>
        </p:nvSpPr>
        <p:spPr>
          <a:xfrm>
            <a:off x="5209670" y="6037969"/>
            <a:ext cx="140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Замена ламп в парадных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2"/>
          <a:stretch/>
        </p:blipFill>
        <p:spPr>
          <a:xfrm>
            <a:off x="7057945" y="1978159"/>
            <a:ext cx="3421918" cy="5486400"/>
          </a:xfrm>
          <a:prstGeom prst="rect">
            <a:avLst/>
          </a:prstGeom>
        </p:spPr>
      </p:pic>
      <p:sp>
        <p:nvSpPr>
          <p:cNvPr id="107" name="object 36">
            <a:extLst>
              <a:ext uri="{FF2B5EF4-FFF2-40B4-BE49-F238E27FC236}">
                <a16:creationId xmlns:a16="http://schemas.microsoft.com/office/drawing/2014/main" id="{B38B5DD5-9EA7-B146-809A-EC0B90523F38}"/>
              </a:ext>
            </a:extLst>
          </p:cNvPr>
          <p:cNvSpPr txBox="1">
            <a:spLocks/>
          </p:cNvSpPr>
          <p:nvPr/>
        </p:nvSpPr>
        <p:spPr>
          <a:xfrm>
            <a:off x="1076932" y="2688938"/>
            <a:ext cx="38887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45" dirty="0" smtClean="0">
                <a:solidFill>
                  <a:srgbClr val="A4CD3F"/>
                </a:solidFill>
                <a:latin typeface="Ubuntu Light" panose="020B0504030602030204" pitchFamily="34" charset="0"/>
              </a:rPr>
              <a:t>ВЫПОЛНЕНО ЗАЯВОК НА РАБОТЫ</a:t>
            </a:r>
            <a:endParaRPr lang="ru-RU" sz="1800" kern="0" dirty="0">
              <a:solidFill>
                <a:srgbClr val="A4CD3F"/>
              </a:solidFill>
              <a:latin typeface="Ubuntu Light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2F7A5C-82E2-4440-B3E8-22365611F670}"/>
              </a:ext>
            </a:extLst>
          </p:cNvPr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rgbClr val="A4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0C6A6487-5806-3B47-AAB1-84CFD737AC0F}"/>
              </a:ext>
            </a:extLst>
          </p:cNvPr>
          <p:cNvSpPr/>
          <p:nvPr/>
        </p:nvSpPr>
        <p:spPr>
          <a:xfrm>
            <a:off x="7261781" y="2777761"/>
            <a:ext cx="610133" cy="546159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6C37052-A1D7-8E40-AEE4-3623FC0A173D}"/>
              </a:ext>
            </a:extLst>
          </p:cNvPr>
          <p:cNvGrpSpPr/>
          <p:nvPr/>
        </p:nvGrpSpPr>
        <p:grpSpPr>
          <a:xfrm>
            <a:off x="7937500" y="406449"/>
            <a:ext cx="1972280" cy="816755"/>
            <a:chOff x="1522290" y="1220924"/>
            <a:chExt cx="2235273" cy="925665"/>
          </a:xfrm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836EF258-6471-0741-A0C6-2C6E75B3E5A6}"/>
                </a:ext>
              </a:extLst>
            </p:cNvPr>
            <p:cNvSpPr/>
            <p:nvPr/>
          </p:nvSpPr>
          <p:spPr>
            <a:xfrm>
              <a:off x="2165104" y="1323082"/>
              <a:ext cx="734667" cy="581708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8B885067-1C52-1043-A203-4C661BF0A558}"/>
                </a:ext>
              </a:extLst>
            </p:cNvPr>
            <p:cNvSpPr/>
            <p:nvPr/>
          </p:nvSpPr>
          <p:spPr>
            <a:xfrm>
              <a:off x="1735258" y="1767281"/>
              <a:ext cx="450380" cy="379308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EAF7E7E2-A699-AB44-8DD3-CA3F10766A59}"/>
                </a:ext>
              </a:extLst>
            </p:cNvPr>
            <p:cNvSpPr/>
            <p:nvPr/>
          </p:nvSpPr>
          <p:spPr>
            <a:xfrm>
              <a:off x="1932591" y="1323082"/>
              <a:ext cx="137509" cy="393213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528E675B-255F-BF48-ADE7-1195A778F9A5}"/>
                </a:ext>
              </a:extLst>
            </p:cNvPr>
            <p:cNvSpPr/>
            <p:nvPr/>
          </p:nvSpPr>
          <p:spPr>
            <a:xfrm>
              <a:off x="1522290" y="1323097"/>
              <a:ext cx="359222" cy="581708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4B9F2938-C099-1C47-A2F5-4D10B0DC6BDC}"/>
                </a:ext>
              </a:extLst>
            </p:cNvPr>
            <p:cNvSpPr/>
            <p:nvPr/>
          </p:nvSpPr>
          <p:spPr>
            <a:xfrm>
              <a:off x="3311046" y="1220924"/>
              <a:ext cx="446517" cy="363085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0A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47279785-6D18-484B-8125-DD47A7FE9A3F}"/>
                </a:ext>
              </a:extLst>
            </p:cNvPr>
            <p:cNvSpPr/>
            <p:nvPr/>
          </p:nvSpPr>
          <p:spPr>
            <a:xfrm>
              <a:off x="2939618" y="1315248"/>
              <a:ext cx="539992" cy="597159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Рисунок 33" descr="Загородная сцена контур">
            <a:extLst>
              <a:ext uri="{FF2B5EF4-FFF2-40B4-BE49-F238E27FC236}">
                <a16:creationId xmlns:a16="http://schemas.microsoft.com/office/drawing/2014/main" id="{CAA8FDCE-5486-0545-9DC1-BA93B8B31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700" y="271646"/>
            <a:ext cx="914400" cy="914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5080"/>
          <a:stretch/>
        </p:blipFill>
        <p:spPr>
          <a:xfrm>
            <a:off x="0" y="1331113"/>
            <a:ext cx="10693400" cy="59349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3EAC532-77E5-9945-BE6A-212779FD5910}"/>
              </a:ext>
            </a:extLst>
          </p:cNvPr>
          <p:cNvSpPr txBox="1"/>
          <p:nvPr/>
        </p:nvSpPr>
        <p:spPr>
          <a:xfrm>
            <a:off x="1173979" y="2280788"/>
            <a:ext cx="2887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 Light" panose="020B0304030602030204" pitchFamily="34" charset="0"/>
              </a:rPr>
              <a:t>Чтобы инженерные сети дома работали без сбоев и аварий, проводится постоянное наблюдение за их состоянием. </a:t>
            </a:r>
          </a:p>
          <a:p>
            <a:r>
              <a:rPr lang="ru-RU" sz="1400" i="1" dirty="0">
                <a:latin typeface="Ubuntu Light" panose="020B0304030602030204" pitchFamily="34" charset="0"/>
              </a:rPr>
              <a:t>Это профилактика, которая позволяет отсрочить капитальный ремонт </a:t>
            </a:r>
            <a:r>
              <a:rPr lang="ru-RU" sz="1400" i="1" dirty="0" smtClean="0">
                <a:latin typeface="Ubuntu Light" panose="020B0304030602030204" pitchFamily="34" charset="0"/>
              </a:rPr>
              <a:t/>
            </a:r>
            <a:br>
              <a:rPr lang="ru-RU" sz="1400" i="1" dirty="0" smtClean="0">
                <a:latin typeface="Ubuntu Light" panose="020B0304030602030204" pitchFamily="34" charset="0"/>
              </a:rPr>
            </a:br>
            <a:r>
              <a:rPr lang="ru-RU" sz="1400" i="1" dirty="0" smtClean="0">
                <a:latin typeface="Ubuntu Light" panose="020B0304030602030204" pitchFamily="34" charset="0"/>
              </a:rPr>
              <a:t>и </a:t>
            </a:r>
            <a:r>
              <a:rPr lang="ru-RU" sz="1400" i="1" dirty="0">
                <a:latin typeface="Ubuntu Light" panose="020B0304030602030204" pitchFamily="34" charset="0"/>
              </a:rPr>
              <a:t>ограничиться мелким. </a:t>
            </a: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156B0ECE-B29A-804E-B34A-82C234EEF8AE}"/>
              </a:ext>
            </a:extLst>
          </p:cNvPr>
          <p:cNvSpPr/>
          <p:nvPr/>
        </p:nvSpPr>
        <p:spPr>
          <a:xfrm>
            <a:off x="7488492" y="3193455"/>
            <a:ext cx="2704017" cy="180643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0AA4EE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5158C7CB-18C6-834A-AE68-D8E6F3B6F8E7}"/>
              </a:ext>
            </a:extLst>
          </p:cNvPr>
          <p:cNvSpPr/>
          <p:nvPr/>
        </p:nvSpPr>
        <p:spPr>
          <a:xfrm>
            <a:off x="7472833" y="3020488"/>
            <a:ext cx="2436495" cy="1979397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4696" y="2280788"/>
            <a:ext cx="3267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Жилой дом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 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–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это сложный организм, в котором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всё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должно работать безотказно.</a:t>
            </a:r>
          </a:p>
        </p:txBody>
      </p:sp>
    </p:spTree>
    <p:extLst>
      <p:ext uri="{BB962C8B-B14F-4D97-AF65-F5344CB8AC3E}">
        <p14:creationId xmlns:p14="http://schemas.microsoft.com/office/powerpoint/2010/main" val="3392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9">
            <a:extLst>
              <a:ext uri="{FF2B5EF4-FFF2-40B4-BE49-F238E27FC236}">
                <a16:creationId xmlns:a16="http://schemas.microsoft.com/office/drawing/2014/main" id="{5158C7CB-18C6-834A-AE68-D8E6F3B6F8E7}"/>
              </a:ext>
            </a:extLst>
          </p:cNvPr>
          <p:cNvSpPr/>
          <p:nvPr/>
        </p:nvSpPr>
        <p:spPr>
          <a:xfrm>
            <a:off x="776605" y="5915025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500" y="6061157"/>
            <a:ext cx="899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Инженерные сети дома обеспечивают каждую квартиру водой, теплом, электричеством, газом, канализационным отведением. Чтобы комфорт жильцов сохранялся и не случалось аварий, периодически проводится текущий ремонт системы обслуживания.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752540" y="1952753"/>
            <a:ext cx="3736127" cy="829214"/>
            <a:chOff x="5752540" y="1952753"/>
            <a:chExt cx="3736127" cy="8292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96CE29-4041-394D-837D-425E6F32CE01}"/>
                </a:ext>
              </a:extLst>
            </p:cNvPr>
            <p:cNvSpPr txBox="1"/>
            <p:nvPr/>
          </p:nvSpPr>
          <p:spPr>
            <a:xfrm>
              <a:off x="7012568" y="1952753"/>
              <a:ext cx="11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труб </a:t>
              </a:r>
            </a:p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канализации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FA55E2-03DD-A046-AC95-0C157BB65096}"/>
                </a:ext>
              </a:extLst>
            </p:cNvPr>
            <p:cNvSpPr txBox="1"/>
            <p:nvPr/>
          </p:nvSpPr>
          <p:spPr>
            <a:xfrm>
              <a:off x="7012568" y="2377969"/>
              <a:ext cx="2476099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5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86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п.м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030DADB5-137D-FD4D-98A8-857BD0FE18AA}"/>
                </a:ext>
              </a:extLst>
            </p:cNvPr>
            <p:cNvSpPr/>
            <p:nvPr/>
          </p:nvSpPr>
          <p:spPr>
            <a:xfrm>
              <a:off x="5752540" y="2306399"/>
              <a:ext cx="1191849" cy="475568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63859" y="3108153"/>
            <a:ext cx="3854950" cy="593819"/>
            <a:chOff x="5896084" y="3418120"/>
            <a:chExt cx="3854950" cy="5938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A616CF-288F-6147-809C-00BB1DF7CEAE}"/>
                </a:ext>
              </a:extLst>
            </p:cNvPr>
            <p:cNvSpPr txBox="1"/>
            <p:nvPr/>
          </p:nvSpPr>
          <p:spPr>
            <a:xfrm>
              <a:off x="7252114" y="3418120"/>
              <a:ext cx="1449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угольников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85AF51-1A86-E94C-B291-336E92CA2260}"/>
                </a:ext>
              </a:extLst>
            </p:cNvPr>
            <p:cNvSpPr txBox="1"/>
            <p:nvPr/>
          </p:nvSpPr>
          <p:spPr>
            <a:xfrm>
              <a:off x="7274935" y="3716473"/>
              <a:ext cx="247609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1620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  <p:cxnSp>
          <p:nvCxnSpPr>
            <p:cNvPr id="44" name="Straight Connector 47">
              <a:extLst>
                <a:ext uri="{FF2B5EF4-FFF2-40B4-BE49-F238E27FC236}">
                  <a16:creationId xmlns:a16="http://schemas.microsoft.com/office/drawing/2014/main" id="{A94E27DC-B50F-D94F-BED7-79727B261BFA}"/>
                </a:ext>
              </a:extLst>
            </p:cNvPr>
            <p:cNvCxnSpPr/>
            <p:nvPr/>
          </p:nvCxnSpPr>
          <p:spPr>
            <a:xfrm>
              <a:off x="5896084" y="3807196"/>
              <a:ext cx="1281921" cy="1"/>
            </a:xfrm>
            <a:prstGeom prst="line">
              <a:avLst/>
            </a:pr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Группа 12"/>
          <p:cNvGrpSpPr/>
          <p:nvPr/>
        </p:nvGrpSpPr>
        <p:grpSpPr>
          <a:xfrm>
            <a:off x="1313843" y="1940620"/>
            <a:ext cx="3742257" cy="846325"/>
            <a:chOff x="1313843" y="1940620"/>
            <a:chExt cx="3742257" cy="84632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DCA236-595F-AC48-9549-BB14A6AC6E38}"/>
                </a:ext>
              </a:extLst>
            </p:cNvPr>
            <p:cNvSpPr txBox="1"/>
            <p:nvPr/>
          </p:nvSpPr>
          <p:spPr>
            <a:xfrm>
              <a:off x="3074400" y="1940620"/>
              <a:ext cx="721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</a:t>
              </a:r>
            </a:p>
            <a:p>
              <a:pPr algn="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кранов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B47A1A-B764-C04F-B19E-54AF99015986}"/>
                </a:ext>
              </a:extLst>
            </p:cNvPr>
            <p:cNvSpPr txBox="1"/>
            <p:nvPr/>
          </p:nvSpPr>
          <p:spPr>
            <a:xfrm>
              <a:off x="1313843" y="2353090"/>
              <a:ext cx="247609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1782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1432713D-E6B7-D643-91F6-48E84A875DD5}"/>
                </a:ext>
              </a:extLst>
            </p:cNvPr>
            <p:cNvSpPr/>
            <p:nvPr/>
          </p:nvSpPr>
          <p:spPr>
            <a:xfrm flipH="1">
              <a:off x="3858121" y="2311377"/>
              <a:ext cx="1197979" cy="475568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11702" y="3294055"/>
            <a:ext cx="3477293" cy="572465"/>
            <a:chOff x="1011702" y="3294055"/>
            <a:chExt cx="3477293" cy="5724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4DD8D2-34C7-5744-9825-8E1C8DDF10B3}"/>
                </a:ext>
              </a:extLst>
            </p:cNvPr>
            <p:cNvSpPr txBox="1"/>
            <p:nvPr/>
          </p:nvSpPr>
          <p:spPr>
            <a:xfrm>
              <a:off x="2354414" y="3294055"/>
              <a:ext cx="1133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муфт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C2987-7EA1-C346-9FB6-78A31A1FAF77}"/>
                </a:ext>
              </a:extLst>
            </p:cNvPr>
            <p:cNvSpPr txBox="1"/>
            <p:nvPr/>
          </p:nvSpPr>
          <p:spPr>
            <a:xfrm>
              <a:off x="1011702" y="3571054"/>
              <a:ext cx="247609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1377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  <p:cxnSp>
          <p:nvCxnSpPr>
            <p:cNvPr id="47" name="Straight Connector 50">
              <a:extLst>
                <a:ext uri="{FF2B5EF4-FFF2-40B4-BE49-F238E27FC236}">
                  <a16:creationId xmlns:a16="http://schemas.microsoft.com/office/drawing/2014/main" id="{A97EA5AC-53EC-4A49-9D96-8958DAB3B139}"/>
                </a:ext>
              </a:extLst>
            </p:cNvPr>
            <p:cNvCxnSpPr/>
            <p:nvPr/>
          </p:nvCxnSpPr>
          <p:spPr>
            <a:xfrm flipH="1" flipV="1">
              <a:off x="3567621" y="3498466"/>
              <a:ext cx="921374" cy="3501"/>
            </a:xfrm>
            <a:prstGeom prst="line">
              <a:avLst/>
            </a:pr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Группа 14"/>
          <p:cNvGrpSpPr/>
          <p:nvPr/>
        </p:nvGrpSpPr>
        <p:grpSpPr>
          <a:xfrm>
            <a:off x="1045023" y="3979613"/>
            <a:ext cx="4010465" cy="1107343"/>
            <a:chOff x="1045023" y="3979613"/>
            <a:chExt cx="4010465" cy="11073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2A4E2C-4705-F643-A373-2C1478A0A2E4}"/>
                </a:ext>
              </a:extLst>
            </p:cNvPr>
            <p:cNvSpPr txBox="1"/>
            <p:nvPr/>
          </p:nvSpPr>
          <p:spPr>
            <a:xfrm>
              <a:off x="1726380" y="4342999"/>
              <a:ext cx="2061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труб холодного и </a:t>
              </a:r>
            </a:p>
            <a:p>
              <a:pPr algn="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горячего водоснабжения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E294B5-B633-2245-AFC3-E6A9C43D7B71}"/>
                </a:ext>
              </a:extLst>
            </p:cNvPr>
            <p:cNvSpPr txBox="1"/>
            <p:nvPr/>
          </p:nvSpPr>
          <p:spPr>
            <a:xfrm>
              <a:off x="1045023" y="4791490"/>
              <a:ext cx="272370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648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п.м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1A3DC638-DD28-D04A-9AEF-D8E085B6348B}"/>
                </a:ext>
              </a:extLst>
            </p:cNvPr>
            <p:cNvSpPr/>
            <p:nvPr/>
          </p:nvSpPr>
          <p:spPr>
            <a:xfrm flipH="1" flipV="1">
              <a:off x="3857509" y="3979613"/>
              <a:ext cx="1197979" cy="696280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9" name="Oval 52">
            <a:extLst>
              <a:ext uri="{FF2B5EF4-FFF2-40B4-BE49-F238E27FC236}">
                <a16:creationId xmlns:a16="http://schemas.microsoft.com/office/drawing/2014/main" id="{D5B177E2-D460-1747-B4CB-BF4CD86D5C52}"/>
              </a:ext>
            </a:extLst>
          </p:cNvPr>
          <p:cNvSpPr/>
          <p:nvPr/>
        </p:nvSpPr>
        <p:spPr>
          <a:xfrm>
            <a:off x="4432441" y="2573867"/>
            <a:ext cx="1838113" cy="1838115"/>
          </a:xfrm>
          <a:prstGeom prst="ellipse">
            <a:avLst/>
          </a:prstGeom>
          <a:solidFill>
            <a:srgbClr val="A4C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Ubuntu" panose="020B0504030602030204" pitchFamily="34" charset="0"/>
              </a:rPr>
              <a:t>За </a:t>
            </a:r>
            <a:r>
              <a:rPr lang="ru-RU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2021 год </a:t>
            </a:r>
            <a:r>
              <a:rPr lang="ru-RU" sz="1600" dirty="0">
                <a:solidFill>
                  <a:schemeClr val="bg1"/>
                </a:solidFill>
                <a:latin typeface="Ubuntu" panose="020B0504030602030204" pitchFamily="34" charset="0"/>
              </a:rPr>
              <a:t>сделано:</a:t>
            </a:r>
            <a:endParaRPr lang="en-US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752540" y="3989455"/>
            <a:ext cx="3829647" cy="1107774"/>
            <a:chOff x="5752540" y="3989455"/>
            <a:chExt cx="3829647" cy="110777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0D7602-ADE1-A04C-B223-140BE06B959E}"/>
                </a:ext>
              </a:extLst>
            </p:cNvPr>
            <p:cNvSpPr txBox="1"/>
            <p:nvPr/>
          </p:nvSpPr>
          <p:spPr>
            <a:xfrm>
              <a:off x="7120011" y="4411982"/>
              <a:ext cx="2158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фланцевых задвижек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8BFE94FF-B07E-F940-BF59-DBA7936204CF}"/>
                </a:ext>
              </a:extLst>
            </p:cNvPr>
            <p:cNvSpPr/>
            <p:nvPr/>
          </p:nvSpPr>
          <p:spPr>
            <a:xfrm flipV="1">
              <a:off x="5752540" y="3989455"/>
              <a:ext cx="1191849" cy="696280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1ADF83-9396-2540-809E-35ED8D655813}"/>
                </a:ext>
              </a:extLst>
            </p:cNvPr>
            <p:cNvSpPr txBox="1"/>
            <p:nvPr/>
          </p:nvSpPr>
          <p:spPr>
            <a:xfrm>
              <a:off x="7106088" y="4801763"/>
              <a:ext cx="247609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489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</p:grpSp>
      <p:sp>
        <p:nvSpPr>
          <p:cNvPr id="88" name="object 3">
            <a:extLst>
              <a:ext uri="{FF2B5EF4-FFF2-40B4-BE49-F238E27FC236}">
                <a16:creationId xmlns:a16="http://schemas.microsoft.com/office/drawing/2014/main" id="{293C9F56-45D6-424C-9E5E-8246FD250AC5}"/>
              </a:ext>
            </a:extLst>
          </p:cNvPr>
          <p:cNvSpPr/>
          <p:nvPr/>
        </p:nvSpPr>
        <p:spPr>
          <a:xfrm>
            <a:off x="0" y="471171"/>
            <a:ext cx="6301939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0A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4AE7FE6-058B-8B49-8951-DF28FFC31C25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93" name="object 4">
              <a:extLst>
                <a:ext uri="{FF2B5EF4-FFF2-40B4-BE49-F238E27FC236}">
                  <a16:creationId xmlns:a16="http://schemas.microsoft.com/office/drawing/2014/main" id="{9C3FD507-3E2D-D34A-9BE8-55712C13DA3B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5">
              <a:extLst>
                <a:ext uri="{FF2B5EF4-FFF2-40B4-BE49-F238E27FC236}">
                  <a16:creationId xmlns:a16="http://schemas.microsoft.com/office/drawing/2014/main" id="{E3CBB3FB-2472-994D-99D1-4BD1B8E1D843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">
              <a:extLst>
                <a:ext uri="{FF2B5EF4-FFF2-40B4-BE49-F238E27FC236}">
                  <a16:creationId xmlns:a16="http://schemas.microsoft.com/office/drawing/2014/main" id="{901724FC-6215-C143-A8D4-A3FB2B680E96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7">
              <a:extLst>
                <a:ext uri="{FF2B5EF4-FFF2-40B4-BE49-F238E27FC236}">
                  <a16:creationId xmlns:a16="http://schemas.microsoft.com/office/drawing/2014/main" id="{FD48B7B4-C99C-8640-89C5-C339E110BC20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">
              <a:extLst>
                <a:ext uri="{FF2B5EF4-FFF2-40B4-BE49-F238E27FC236}">
                  <a16:creationId xmlns:a16="http://schemas.microsoft.com/office/drawing/2014/main" id="{2E410F66-D606-D745-A5A1-8999BC03634B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">
              <a:extLst>
                <a:ext uri="{FF2B5EF4-FFF2-40B4-BE49-F238E27FC236}">
                  <a16:creationId xmlns:a16="http://schemas.microsoft.com/office/drawing/2014/main" id="{70D8E73A-2FC3-7742-8A57-BBA4AA4C4160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">
              <a:extLst>
                <a:ext uri="{FF2B5EF4-FFF2-40B4-BE49-F238E27FC236}">
                  <a16:creationId xmlns:a16="http://schemas.microsoft.com/office/drawing/2014/main" id="{E1F8B6A7-C4B9-3D45-A9D3-FB6C01614A20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1">
              <a:extLst>
                <a:ext uri="{FF2B5EF4-FFF2-40B4-BE49-F238E27FC236}">
                  <a16:creationId xmlns:a16="http://schemas.microsoft.com/office/drawing/2014/main" id="{A98EC3FD-FDCB-434D-82C1-200CFB3BEBA0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2">
              <a:extLst>
                <a:ext uri="{FF2B5EF4-FFF2-40B4-BE49-F238E27FC236}">
                  <a16:creationId xmlns:a16="http://schemas.microsoft.com/office/drawing/2014/main" id="{955A7558-989B-504E-9DA4-519C004C0CA2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3">
              <a:extLst>
                <a:ext uri="{FF2B5EF4-FFF2-40B4-BE49-F238E27FC236}">
                  <a16:creationId xmlns:a16="http://schemas.microsoft.com/office/drawing/2014/main" id="{C62E9B5B-592B-EA46-B4D3-951EC758DFF9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4">
              <a:extLst>
                <a:ext uri="{FF2B5EF4-FFF2-40B4-BE49-F238E27FC236}">
                  <a16:creationId xmlns:a16="http://schemas.microsoft.com/office/drawing/2014/main" id="{E8BF0839-8504-3844-A46C-8226F46FC75B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5">
              <a:extLst>
                <a:ext uri="{FF2B5EF4-FFF2-40B4-BE49-F238E27FC236}">
                  <a16:creationId xmlns:a16="http://schemas.microsoft.com/office/drawing/2014/main" id="{C9700052-2D57-C84F-B5EC-0C4B7E0CB55B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6">
              <a:extLst>
                <a:ext uri="{FF2B5EF4-FFF2-40B4-BE49-F238E27FC236}">
                  <a16:creationId xmlns:a16="http://schemas.microsoft.com/office/drawing/2014/main" id="{4828509A-7202-7446-8A11-E0356F1104D3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7">
              <a:extLst>
                <a:ext uri="{FF2B5EF4-FFF2-40B4-BE49-F238E27FC236}">
                  <a16:creationId xmlns:a16="http://schemas.microsoft.com/office/drawing/2014/main" id="{7366709B-3F1A-5E4B-B015-152FA651D107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8">
              <a:extLst>
                <a:ext uri="{FF2B5EF4-FFF2-40B4-BE49-F238E27FC236}">
                  <a16:creationId xmlns:a16="http://schemas.microsoft.com/office/drawing/2014/main" id="{D68DA200-F082-F345-9451-A6532D1F9F77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9">
              <a:extLst>
                <a:ext uri="{FF2B5EF4-FFF2-40B4-BE49-F238E27FC236}">
                  <a16:creationId xmlns:a16="http://schemas.microsoft.com/office/drawing/2014/main" id="{E70FCE32-EA22-1249-99A2-95C88BBBCE27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0">
              <a:extLst>
                <a:ext uri="{FF2B5EF4-FFF2-40B4-BE49-F238E27FC236}">
                  <a16:creationId xmlns:a16="http://schemas.microsoft.com/office/drawing/2014/main" id="{0114A025-979B-0248-BD18-13E8F9551B79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1">
              <a:extLst>
                <a:ext uri="{FF2B5EF4-FFF2-40B4-BE49-F238E27FC236}">
                  <a16:creationId xmlns:a16="http://schemas.microsoft.com/office/drawing/2014/main" id="{61F76792-F9EE-0E4F-9823-C4CE80A807EC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2">
              <a:extLst>
                <a:ext uri="{FF2B5EF4-FFF2-40B4-BE49-F238E27FC236}">
                  <a16:creationId xmlns:a16="http://schemas.microsoft.com/office/drawing/2014/main" id="{D532E179-AB32-8346-99E8-911053E3B634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3">
              <a:extLst>
                <a:ext uri="{FF2B5EF4-FFF2-40B4-BE49-F238E27FC236}">
                  <a16:creationId xmlns:a16="http://schemas.microsoft.com/office/drawing/2014/main" id="{2C257F4E-3F76-874D-829A-4E90CD6873C9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4">
              <a:extLst>
                <a:ext uri="{FF2B5EF4-FFF2-40B4-BE49-F238E27FC236}">
                  <a16:creationId xmlns:a16="http://schemas.microsoft.com/office/drawing/2014/main" id="{4041024F-44F8-9C40-93B2-6C4454C48DBB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5">
              <a:extLst>
                <a:ext uri="{FF2B5EF4-FFF2-40B4-BE49-F238E27FC236}">
                  <a16:creationId xmlns:a16="http://schemas.microsoft.com/office/drawing/2014/main" id="{84C5D0B1-A8F4-7C40-A1B0-AF2705DAC267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6">
              <a:extLst>
                <a:ext uri="{FF2B5EF4-FFF2-40B4-BE49-F238E27FC236}">
                  <a16:creationId xmlns:a16="http://schemas.microsoft.com/office/drawing/2014/main" id="{0D580E29-19B0-BC4B-BBCA-9E1DFE332C7D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7">
              <a:extLst>
                <a:ext uri="{FF2B5EF4-FFF2-40B4-BE49-F238E27FC236}">
                  <a16:creationId xmlns:a16="http://schemas.microsoft.com/office/drawing/2014/main" id="{EC618605-EE98-3C47-81D6-CB7B52D3A9A4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8">
              <a:extLst>
                <a:ext uri="{FF2B5EF4-FFF2-40B4-BE49-F238E27FC236}">
                  <a16:creationId xmlns:a16="http://schemas.microsoft.com/office/drawing/2014/main" id="{03EC34A7-F838-4243-AEDE-A123EC5BF867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9">
              <a:extLst>
                <a:ext uri="{FF2B5EF4-FFF2-40B4-BE49-F238E27FC236}">
                  <a16:creationId xmlns:a16="http://schemas.microsoft.com/office/drawing/2014/main" id="{AC0D0FE0-3CC8-C44E-9BF9-B5199A4CB4F4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30">
              <a:extLst>
                <a:ext uri="{FF2B5EF4-FFF2-40B4-BE49-F238E27FC236}">
                  <a16:creationId xmlns:a16="http://schemas.microsoft.com/office/drawing/2014/main" id="{7A000C15-A6AF-4D49-848F-E30250E0BB11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31">
              <a:extLst>
                <a:ext uri="{FF2B5EF4-FFF2-40B4-BE49-F238E27FC236}">
                  <a16:creationId xmlns:a16="http://schemas.microsoft.com/office/drawing/2014/main" id="{54B1C994-7C75-7B46-84B8-4B3C06C59969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32">
              <a:extLst>
                <a:ext uri="{FF2B5EF4-FFF2-40B4-BE49-F238E27FC236}">
                  <a16:creationId xmlns:a16="http://schemas.microsoft.com/office/drawing/2014/main" id="{9DBDB946-1C11-3140-A518-87778A758D74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3">
              <a:extLst>
                <a:ext uri="{FF2B5EF4-FFF2-40B4-BE49-F238E27FC236}">
                  <a16:creationId xmlns:a16="http://schemas.microsoft.com/office/drawing/2014/main" id="{75061CEE-DD6E-8644-8639-DB00725C54D8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34">
              <a:extLst>
                <a:ext uri="{FF2B5EF4-FFF2-40B4-BE49-F238E27FC236}">
                  <a16:creationId xmlns:a16="http://schemas.microsoft.com/office/drawing/2014/main" id="{6DF9623B-E714-2D4A-BD01-5B0BC9AF0E03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35">
              <a:extLst>
                <a:ext uri="{FF2B5EF4-FFF2-40B4-BE49-F238E27FC236}">
                  <a16:creationId xmlns:a16="http://schemas.microsoft.com/office/drawing/2014/main" id="{A566C84B-A6A4-CD42-BAA4-95266F267B13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36">
            <a:extLst>
              <a:ext uri="{FF2B5EF4-FFF2-40B4-BE49-F238E27FC236}">
                <a16:creationId xmlns:a16="http://schemas.microsoft.com/office/drawing/2014/main" id="{06921723-E1C8-A44B-A312-B0928EFE3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50946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МЕЛКИЙ РЕМОНТ ИНЖЕНЕРНЫХ СЕТЕЙ</a:t>
            </a:r>
            <a:endParaRPr sz="1800" b="0" dirty="0">
              <a:latin typeface="Ubuntu Light" panose="020B030403060203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015265" y="1430581"/>
            <a:ext cx="2476099" cy="758367"/>
            <a:chOff x="7252114" y="3418120"/>
            <a:chExt cx="2476099" cy="75836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A616CF-288F-6147-809C-00BB1DF7CEAE}"/>
                </a:ext>
              </a:extLst>
            </p:cNvPr>
            <p:cNvSpPr txBox="1"/>
            <p:nvPr/>
          </p:nvSpPr>
          <p:spPr>
            <a:xfrm>
              <a:off x="7252114" y="3418120"/>
              <a:ext cx="142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крепежа </a:t>
              </a:r>
            </a:p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для труб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985AF51-1A86-E94C-B291-336E92CA2260}"/>
                </a:ext>
              </a:extLst>
            </p:cNvPr>
            <p:cNvSpPr txBox="1"/>
            <p:nvPr/>
          </p:nvSpPr>
          <p:spPr>
            <a:xfrm>
              <a:off x="7252114" y="3881021"/>
              <a:ext cx="247609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2673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</p:grpSp>
      <p:pic>
        <p:nvPicPr>
          <p:cNvPr id="89" name="Рисунок 88" descr="Гвозди контур">
            <a:extLst>
              <a:ext uri="{FF2B5EF4-FFF2-40B4-BE49-F238E27FC236}">
                <a16:creationId xmlns:a16="http://schemas.microsoft.com/office/drawing/2014/main" id="{59944D9D-DF7E-7444-A19E-8775ED438F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59028">
            <a:off x="1066265" y="1539068"/>
            <a:ext cx="1008499" cy="100849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508219" y="3640771"/>
            <a:ext cx="1784463" cy="1960037"/>
            <a:chOff x="10635358" y="3724871"/>
            <a:chExt cx="1784463" cy="1960037"/>
          </a:xfrm>
        </p:grpSpPr>
        <p:cxnSp>
          <p:nvCxnSpPr>
            <p:cNvPr id="71" name="Straight Connector 50">
              <a:extLst>
                <a:ext uri="{FF2B5EF4-FFF2-40B4-BE49-F238E27FC236}">
                  <a16:creationId xmlns:a16="http://schemas.microsoft.com/office/drawing/2014/main" id="{A97EA5AC-53EC-4A49-9D96-8958DAB3B139}"/>
                </a:ext>
              </a:extLst>
            </p:cNvPr>
            <p:cNvCxnSpPr/>
            <p:nvPr/>
          </p:nvCxnSpPr>
          <p:spPr>
            <a:xfrm flipH="1">
              <a:off x="11518900" y="3724871"/>
              <a:ext cx="6974" cy="1045312"/>
            </a:xfrm>
            <a:prstGeom prst="line">
              <a:avLst/>
            </a:prstGeom>
            <a:noFill/>
            <a:ln w="12700" cap="flat">
              <a:solidFill>
                <a:srgbClr val="A4CD3E"/>
              </a:solidFill>
              <a:prstDash val="solid"/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E0D7602-ADE1-A04C-B223-140BE06B959E}"/>
                </a:ext>
              </a:extLst>
            </p:cNvPr>
            <p:cNvSpPr txBox="1"/>
            <p:nvPr/>
          </p:nvSpPr>
          <p:spPr>
            <a:xfrm>
              <a:off x="10635358" y="4906471"/>
              <a:ext cx="1784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Замена воздушных </a:t>
              </a:r>
            </a:p>
            <a:p>
              <a:pPr algn="ctr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" panose="020B0504030602030204" pitchFamily="34" charset="0"/>
                </a:rPr>
                <a:t>клапанов вентиляции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21ADF83-9396-2540-809E-35ED8D655813}"/>
                </a:ext>
              </a:extLst>
            </p:cNvPr>
            <p:cNvSpPr txBox="1"/>
            <p:nvPr/>
          </p:nvSpPr>
          <p:spPr>
            <a:xfrm>
              <a:off x="10635359" y="5389442"/>
              <a:ext cx="1721742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972 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шт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Light" panose="020B0304030602030204" pitchFamily="34" charset="0"/>
                </a:rPr>
                <a:t>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330790" y="2245281"/>
            <a:ext cx="147897" cy="122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9">
            <a:extLst>
              <a:ext uri="{FF2B5EF4-FFF2-40B4-BE49-F238E27FC236}">
                <a16:creationId xmlns:a16="http://schemas.microsoft.com/office/drawing/2014/main" id="{C013EF06-11B0-734B-B1A6-20C565899A4B}"/>
              </a:ext>
            </a:extLst>
          </p:cNvPr>
          <p:cNvSpPr/>
          <p:nvPr/>
        </p:nvSpPr>
        <p:spPr>
          <a:xfrm>
            <a:off x="1202423" y="2669824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8" name="object 9">
            <a:extLst>
              <a:ext uri="{FF2B5EF4-FFF2-40B4-BE49-F238E27FC236}">
                <a16:creationId xmlns:a16="http://schemas.microsoft.com/office/drawing/2014/main" id="{5950427D-7834-7043-844B-E3F3C175E05A}"/>
              </a:ext>
            </a:extLst>
          </p:cNvPr>
          <p:cNvSpPr/>
          <p:nvPr/>
        </p:nvSpPr>
        <p:spPr>
          <a:xfrm>
            <a:off x="1027695" y="6051908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9" name="object 9">
            <a:extLst>
              <a:ext uri="{FF2B5EF4-FFF2-40B4-BE49-F238E27FC236}">
                <a16:creationId xmlns:a16="http://schemas.microsoft.com/office/drawing/2014/main" id="{534A2A46-B2BA-FE4E-898A-49BB688E2F5B}"/>
              </a:ext>
            </a:extLst>
          </p:cNvPr>
          <p:cNvSpPr/>
          <p:nvPr/>
        </p:nvSpPr>
        <p:spPr>
          <a:xfrm>
            <a:off x="4791744" y="4266690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0" name="object 9">
            <a:extLst>
              <a:ext uri="{FF2B5EF4-FFF2-40B4-BE49-F238E27FC236}">
                <a16:creationId xmlns:a16="http://schemas.microsoft.com/office/drawing/2014/main" id="{5EB7F6CC-FF73-4645-8D2F-83E6E4C7D703}"/>
              </a:ext>
            </a:extLst>
          </p:cNvPr>
          <p:cNvSpPr/>
          <p:nvPr/>
        </p:nvSpPr>
        <p:spPr>
          <a:xfrm>
            <a:off x="1146235" y="4265207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1" name="object 9">
            <a:extLst>
              <a:ext uri="{FF2B5EF4-FFF2-40B4-BE49-F238E27FC236}">
                <a16:creationId xmlns:a16="http://schemas.microsoft.com/office/drawing/2014/main" id="{3A6ED6EF-CB21-314E-9FC8-5D4685E53DFA}"/>
              </a:ext>
            </a:extLst>
          </p:cNvPr>
          <p:cNvSpPr/>
          <p:nvPr/>
        </p:nvSpPr>
        <p:spPr>
          <a:xfrm>
            <a:off x="2833237" y="4248067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2" name="object 9">
            <a:extLst>
              <a:ext uri="{FF2B5EF4-FFF2-40B4-BE49-F238E27FC236}">
                <a16:creationId xmlns:a16="http://schemas.microsoft.com/office/drawing/2014/main" id="{E4A99FCF-5DA7-DB46-BF0F-9A9E1B2625D5}"/>
              </a:ext>
            </a:extLst>
          </p:cNvPr>
          <p:cNvSpPr/>
          <p:nvPr/>
        </p:nvSpPr>
        <p:spPr>
          <a:xfrm>
            <a:off x="6328628" y="4262373"/>
            <a:ext cx="605790" cy="492141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050F0AD5-C5E0-A14B-BB5A-F94551BAF800}"/>
              </a:ext>
            </a:extLst>
          </p:cNvPr>
          <p:cNvSpPr/>
          <p:nvPr/>
        </p:nvSpPr>
        <p:spPr>
          <a:xfrm>
            <a:off x="0" y="471171"/>
            <a:ext cx="6967397" cy="666427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0A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A0106E5-2672-934C-8EC8-383CDF1E6CBF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7B28F13A-15E0-D845-991E-A3F2ECB5E126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28AF2D64-6BAD-EA47-BA55-B80C91254055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B589E7B4-A519-2949-B318-CFCE524FF96A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9E00299C-9529-8242-B308-63B4EF922347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246EDF17-37B3-E945-A420-E6D064FDDA4E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C1FB2E66-A4B4-2D4D-96D3-280DF75E95DE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F66C8AAA-90B0-4C41-89A2-FF286CCF6AE8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2F98382F-DAA1-1147-8D86-F60717EC13C2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1E6345F6-9297-0746-B9DA-805566C5F108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5C49CACA-0F4F-974B-9F83-F7AAAA66E1C3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EA8358AE-201D-7A47-A8F5-DA0F433DF6A8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5">
              <a:extLst>
                <a:ext uri="{FF2B5EF4-FFF2-40B4-BE49-F238E27FC236}">
                  <a16:creationId xmlns:a16="http://schemas.microsoft.com/office/drawing/2014/main" id="{F7766B56-C3CA-0A40-83D7-DF65567BC36E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E99EAD88-2CD8-4C4C-9EF8-CB4A976A09EB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7">
              <a:extLst>
                <a:ext uri="{FF2B5EF4-FFF2-40B4-BE49-F238E27FC236}">
                  <a16:creationId xmlns:a16="http://schemas.microsoft.com/office/drawing/2014/main" id="{7D3A35FD-5834-1E4C-BCD2-E4BE9EEB86A3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B075ECF2-88B0-F341-9441-DD7CCEAE6A91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9">
              <a:extLst>
                <a:ext uri="{FF2B5EF4-FFF2-40B4-BE49-F238E27FC236}">
                  <a16:creationId xmlns:a16="http://schemas.microsoft.com/office/drawing/2014/main" id="{D2DA85D8-3F1B-804D-8163-45C138D56196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0">
              <a:extLst>
                <a:ext uri="{FF2B5EF4-FFF2-40B4-BE49-F238E27FC236}">
                  <a16:creationId xmlns:a16="http://schemas.microsoft.com/office/drawing/2014/main" id="{8CD609E3-4691-5149-9CD3-1269B6D9879E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8B3FA8D3-60D6-9844-AADA-0A5BCA6C3EB3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2">
              <a:extLst>
                <a:ext uri="{FF2B5EF4-FFF2-40B4-BE49-F238E27FC236}">
                  <a16:creationId xmlns:a16="http://schemas.microsoft.com/office/drawing/2014/main" id="{4D5BCCEA-801D-3E4A-9679-1AFAF6847E22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3">
              <a:extLst>
                <a:ext uri="{FF2B5EF4-FFF2-40B4-BE49-F238E27FC236}">
                  <a16:creationId xmlns:a16="http://schemas.microsoft.com/office/drawing/2014/main" id="{EA023F23-90A6-364A-BCBF-C01A8ECEF771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44A5B09A-2D70-604E-881C-6A6623CD3AB3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8186457C-B0F2-114D-BFCC-7A5DE7474FD0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6">
              <a:extLst>
                <a:ext uri="{FF2B5EF4-FFF2-40B4-BE49-F238E27FC236}">
                  <a16:creationId xmlns:a16="http://schemas.microsoft.com/office/drawing/2014/main" id="{156243D1-E506-2D46-A603-4F9E8C170478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483DEB32-C1A2-8D40-B321-8AE18032C847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8">
              <a:extLst>
                <a:ext uri="{FF2B5EF4-FFF2-40B4-BE49-F238E27FC236}">
                  <a16:creationId xmlns:a16="http://schemas.microsoft.com/office/drawing/2014/main" id="{16474645-9089-E64C-AAB1-FEA3748EA16F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9">
              <a:extLst>
                <a:ext uri="{FF2B5EF4-FFF2-40B4-BE49-F238E27FC236}">
                  <a16:creationId xmlns:a16="http://schemas.microsoft.com/office/drawing/2014/main" id="{0BCC9766-45E2-544B-93AE-B0D02236BFB8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0">
              <a:extLst>
                <a:ext uri="{FF2B5EF4-FFF2-40B4-BE49-F238E27FC236}">
                  <a16:creationId xmlns:a16="http://schemas.microsoft.com/office/drawing/2014/main" id="{F6E7FEE4-7256-874B-9881-D77D4D79BF89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1">
              <a:extLst>
                <a:ext uri="{FF2B5EF4-FFF2-40B4-BE49-F238E27FC236}">
                  <a16:creationId xmlns:a16="http://schemas.microsoft.com/office/drawing/2014/main" id="{EB64DDAA-2779-934B-905B-A485BA9487D2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2">
              <a:extLst>
                <a:ext uri="{FF2B5EF4-FFF2-40B4-BE49-F238E27FC236}">
                  <a16:creationId xmlns:a16="http://schemas.microsoft.com/office/drawing/2014/main" id="{82338153-B25A-FB43-A86E-1C341E958A5B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3">
              <a:extLst>
                <a:ext uri="{FF2B5EF4-FFF2-40B4-BE49-F238E27FC236}">
                  <a16:creationId xmlns:a16="http://schemas.microsoft.com/office/drawing/2014/main" id="{EADADA9E-3C9F-3843-B86D-FDFE9126E58D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4">
              <a:extLst>
                <a:ext uri="{FF2B5EF4-FFF2-40B4-BE49-F238E27FC236}">
                  <a16:creationId xmlns:a16="http://schemas.microsoft.com/office/drawing/2014/main" id="{41B07942-D5AF-C444-BDA9-8620D0566631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5">
              <a:extLst>
                <a:ext uri="{FF2B5EF4-FFF2-40B4-BE49-F238E27FC236}">
                  <a16:creationId xmlns:a16="http://schemas.microsoft.com/office/drawing/2014/main" id="{C4102554-C50C-E342-AE50-60F3B209432B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36">
            <a:extLst>
              <a:ext uri="{FF2B5EF4-FFF2-40B4-BE49-F238E27FC236}">
                <a16:creationId xmlns:a16="http://schemas.microsoft.com/office/drawing/2014/main" id="{554930DE-E620-124C-B6D9-BCFE56B35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54508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РАБОТЫ ПО ТЕХНИЧЕСКОМУ ОБСЛУЖИВАНИЮ</a:t>
            </a:r>
            <a:endParaRPr sz="1800" b="0" dirty="0">
              <a:latin typeface="Ubuntu Light" panose="020B03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C830D-C38C-CF42-B182-4C0B13B10ED8}"/>
              </a:ext>
            </a:extLst>
          </p:cNvPr>
          <p:cNvSpPr txBox="1"/>
          <p:nvPr/>
        </p:nvSpPr>
        <p:spPr>
          <a:xfrm>
            <a:off x="888803" y="2515081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6896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FFDC8A-60E8-E349-B447-E8E1BA8F6429}"/>
              </a:ext>
            </a:extLst>
          </p:cNvPr>
          <p:cNvSpPr txBox="1"/>
          <p:nvPr/>
        </p:nvSpPr>
        <p:spPr>
          <a:xfrm>
            <a:off x="954141" y="5882481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4050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506897-2BC5-B24A-8EB0-C7B10851F895}"/>
              </a:ext>
            </a:extLst>
          </p:cNvPr>
          <p:cNvSpPr txBox="1"/>
          <p:nvPr/>
        </p:nvSpPr>
        <p:spPr>
          <a:xfrm>
            <a:off x="4825826" y="4111993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578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0495A-0EB1-294C-B9E9-13BE3E06A809}"/>
              </a:ext>
            </a:extLst>
          </p:cNvPr>
          <p:cNvSpPr txBox="1"/>
          <p:nvPr/>
        </p:nvSpPr>
        <p:spPr>
          <a:xfrm>
            <a:off x="2892409" y="2667933"/>
            <a:ext cx="429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Осмотры и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поддержание 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 готовности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внутридомовых систем подрядными организациями: ИТП, ВУ, насосной, 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системы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АППЗ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ECCBC9-8760-E442-A528-C32FA153874B}"/>
              </a:ext>
            </a:extLst>
          </p:cNvPr>
          <p:cNvSpPr txBox="1"/>
          <p:nvPr/>
        </p:nvSpPr>
        <p:spPr>
          <a:xfrm>
            <a:off x="2610179" y="5889438"/>
            <a:ext cx="4606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Плановые осмотры проходят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регулярно 1 раз в неделю (обслуживание,</a:t>
            </a:r>
            <a:r>
              <a:rPr lang="en-US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обеспыливайте). Обслуживание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ИТП  (комплекс автоматических устройств, обычно расположен в подвальной части здания и предназначен для того, </a:t>
            </a:r>
            <a:b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чтобы присоединить внутридомовые системы теплопотребления – отопления, горячего водоснабжения или вентиляции – к тепловой сети.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283CD4-513F-9844-AB06-EB917B6770DF}"/>
              </a:ext>
            </a:extLst>
          </p:cNvPr>
          <p:cNvSpPr txBox="1"/>
          <p:nvPr/>
        </p:nvSpPr>
        <p:spPr>
          <a:xfrm>
            <a:off x="5042982" y="4866991"/>
            <a:ext cx="1708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Вводно-</a:t>
            </a:r>
            <a:r>
              <a:rPr lang="ru-RU" sz="1000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распреде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-</a:t>
            </a:r>
            <a:b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1000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лительные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/>
            </a:r>
            <a:b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устройства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1D9EF7-93C9-314E-B5D2-33D49347F8A3}"/>
              </a:ext>
            </a:extLst>
          </p:cNvPr>
          <p:cNvSpPr txBox="1"/>
          <p:nvPr/>
        </p:nvSpPr>
        <p:spPr>
          <a:xfrm>
            <a:off x="888803" y="4081818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972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6D706E-87D1-CD48-9358-34F2B32B020A}"/>
              </a:ext>
            </a:extLst>
          </p:cNvPr>
          <p:cNvSpPr txBox="1"/>
          <p:nvPr/>
        </p:nvSpPr>
        <p:spPr>
          <a:xfrm>
            <a:off x="888804" y="4866992"/>
            <a:ext cx="1950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автоматическая противопожарная защита (АППЗ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)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8DC90F-F3AF-BC4B-A75A-36DBEC7C996E}"/>
              </a:ext>
            </a:extLst>
          </p:cNvPr>
          <p:cNvSpPr txBox="1"/>
          <p:nvPr/>
        </p:nvSpPr>
        <p:spPr>
          <a:xfrm>
            <a:off x="2923019" y="4108634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324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3F91D9-D210-B649-9855-1AD23AB81477}"/>
              </a:ext>
            </a:extLst>
          </p:cNvPr>
          <p:cNvSpPr txBox="1"/>
          <p:nvPr/>
        </p:nvSpPr>
        <p:spPr>
          <a:xfrm>
            <a:off x="2732583" y="4882482"/>
            <a:ext cx="195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КНС</a:t>
            </a:r>
            <a:r>
              <a:rPr lang="en-US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(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Прочистка засоров канализационных систем ремонт водостоков </a:t>
            </a: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/>
            </a:r>
            <a:b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</a:br>
            <a:r>
              <a:rPr lang="ru-RU" sz="1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и </a:t>
            </a: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водосточных труб</a:t>
            </a:r>
            <a:r>
              <a:rPr lang="en-US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)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6163E84-CB11-384E-AC6C-66E8C78E297B}"/>
              </a:ext>
            </a:extLst>
          </p:cNvPr>
          <p:cNvSpPr txBox="1"/>
          <p:nvPr/>
        </p:nvSpPr>
        <p:spPr>
          <a:xfrm>
            <a:off x="6416151" y="4095778"/>
            <a:ext cx="1233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rgbClr val="0A91D1"/>
                </a:solidFill>
                <a:latin typeface="Ubuntu" panose="020B0504030602030204" pitchFamily="34" charset="0"/>
              </a:rPr>
              <a:t>972</a:t>
            </a:r>
            <a:endParaRPr lang="ru-RU" dirty="0">
              <a:ln w="3175">
                <a:noFill/>
              </a:ln>
              <a:solidFill>
                <a:srgbClr val="0A91D1"/>
              </a:solidFill>
              <a:latin typeface="Ubuntu" panose="020B05040306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509BF9-369B-814B-BF6D-0D0D74BB802F}"/>
              </a:ext>
            </a:extLst>
          </p:cNvPr>
          <p:cNvSpPr txBox="1"/>
          <p:nvPr/>
        </p:nvSpPr>
        <p:spPr>
          <a:xfrm>
            <a:off x="6542660" y="4866991"/>
            <a:ext cx="1326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ru-RU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ПЗУ и видео</a:t>
            </a:r>
            <a:r>
              <a:rPr lang="en-US" sz="1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 </a:t>
            </a:r>
            <a:endParaRPr lang="ru-RU" sz="1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3" name="object 36">
            <a:extLst>
              <a:ext uri="{FF2B5EF4-FFF2-40B4-BE49-F238E27FC236}">
                <a16:creationId xmlns:a16="http://schemas.microsoft.com/office/drawing/2014/main" id="{B38B5DD5-9EA7-B146-809A-EC0B90523F38}"/>
              </a:ext>
            </a:extLst>
          </p:cNvPr>
          <p:cNvSpPr txBox="1">
            <a:spLocks/>
          </p:cNvSpPr>
          <p:nvPr/>
        </p:nvSpPr>
        <p:spPr>
          <a:xfrm>
            <a:off x="1077573" y="1911973"/>
            <a:ext cx="452332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45" dirty="0" smtClean="0">
                <a:solidFill>
                  <a:srgbClr val="A4CD3F"/>
                </a:solidFill>
                <a:latin typeface="Ubuntu Light" panose="020B0504030602030204" pitchFamily="34" charset="0"/>
              </a:rPr>
              <a:t>ВЫПОЛНЕНО ЗАЯВОК НА РАБОТЫ</a:t>
            </a:r>
            <a:endParaRPr lang="ru-RU" sz="1800" kern="0" spc="45" dirty="0">
              <a:solidFill>
                <a:srgbClr val="A4CD3F"/>
              </a:solidFill>
              <a:latin typeface="Ubuntu Light" panose="020B0504030602030204" pitchFamily="34" charset="0"/>
            </a:endParaRPr>
          </a:p>
          <a:p>
            <a:pPr marL="12700">
              <a:spcBef>
                <a:spcPts val="100"/>
              </a:spcBef>
            </a:pPr>
            <a:endParaRPr lang="ru-RU" sz="1800" kern="0" dirty="0">
              <a:solidFill>
                <a:srgbClr val="A4CD3F"/>
              </a:solidFill>
              <a:latin typeface="Ubuntu Light" panose="020B05040306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00" y="2515081"/>
            <a:ext cx="2399228" cy="4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0">
            <a:extLst>
              <a:ext uri="{FF2B5EF4-FFF2-40B4-BE49-F238E27FC236}">
                <a16:creationId xmlns:a16="http://schemas.microsoft.com/office/drawing/2014/main" id="{B44648FB-F264-0A4D-AC58-94B97D4720D8}"/>
              </a:ext>
            </a:extLst>
          </p:cNvPr>
          <p:cNvSpPr/>
          <p:nvPr/>
        </p:nvSpPr>
        <p:spPr>
          <a:xfrm>
            <a:off x="798951" y="1426468"/>
            <a:ext cx="610133" cy="546159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3BCE24A2-5EE7-5A43-A97C-A8F83FE8AC67}"/>
              </a:ext>
            </a:extLst>
          </p:cNvPr>
          <p:cNvSpPr/>
          <p:nvPr/>
        </p:nvSpPr>
        <p:spPr>
          <a:xfrm>
            <a:off x="6829442" y="3943685"/>
            <a:ext cx="739745" cy="662181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00C140-77AB-2440-8D24-4DD4F08720C7}"/>
              </a:ext>
            </a:extLst>
          </p:cNvPr>
          <p:cNvSpPr txBox="1"/>
          <p:nvPr/>
        </p:nvSpPr>
        <p:spPr>
          <a:xfrm>
            <a:off x="2222500" y="3731429"/>
            <a:ext cx="2864502" cy="88517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A4CD3E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Тепловой пункт (ТПП)</a:t>
            </a:r>
          </a:p>
          <a:p>
            <a:pPr marL="171450" indent="-171450">
              <a:lnSpc>
                <a:spcPct val="150000"/>
              </a:lnSpc>
              <a:buClr>
                <a:srgbClr val="A4CD3E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Противопожарная система (АППЗ)</a:t>
            </a:r>
          </a:p>
          <a:p>
            <a:pPr marL="171450" indent="-171450">
              <a:lnSpc>
                <a:spcPct val="150000"/>
              </a:lnSpc>
              <a:buClr>
                <a:srgbClr val="A4CD3E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Насосная станция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B130D3-15F1-8243-B35B-98A786EC2EC3}"/>
              </a:ext>
            </a:extLst>
          </p:cNvPr>
          <p:cNvSpPr txBox="1"/>
          <p:nvPr/>
        </p:nvSpPr>
        <p:spPr>
          <a:xfrm>
            <a:off x="2456130" y="5687845"/>
            <a:ext cx="3467359" cy="6081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A4CD3E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Прочистка засоров канализационных труб</a:t>
            </a:r>
          </a:p>
          <a:p>
            <a:pPr marL="171450" indent="-171450">
              <a:lnSpc>
                <a:spcPct val="150000"/>
              </a:lnSpc>
              <a:buClr>
                <a:srgbClr val="A4CD3E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Ремонт водостоков и труб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E9766-CCF8-444A-9354-3354452BB9F7}"/>
              </a:ext>
            </a:extLst>
          </p:cNvPr>
          <p:cNvSpPr txBox="1"/>
          <p:nvPr/>
        </p:nvSpPr>
        <p:spPr>
          <a:xfrm>
            <a:off x="1045896" y="1574700"/>
            <a:ext cx="4288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Чтобы инженерные сети дома работали без сбоев и аварий, проводится постоянное наблюдение за их состоянием. </a:t>
            </a: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Это профилактика, которая позволяет отсрочить капитальный ремонт и ограничиться мелким. </a:t>
            </a:r>
          </a:p>
        </p:txBody>
      </p:sp>
      <p:sp>
        <p:nvSpPr>
          <p:cNvPr id="65" name="object 38">
            <a:extLst>
              <a:ext uri="{FF2B5EF4-FFF2-40B4-BE49-F238E27FC236}">
                <a16:creationId xmlns:a16="http://schemas.microsoft.com/office/drawing/2014/main" id="{718898D7-7AD5-7E4D-9C80-46BB4C5DB874}"/>
              </a:ext>
            </a:extLst>
          </p:cNvPr>
          <p:cNvSpPr txBox="1"/>
          <p:nvPr/>
        </p:nvSpPr>
        <p:spPr>
          <a:xfrm>
            <a:off x="7134878" y="4205203"/>
            <a:ext cx="14383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Как это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rPr>
              <a:t>работает?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16DB5339-679C-9446-9B11-1DF47E96D42F}"/>
              </a:ext>
            </a:extLst>
          </p:cNvPr>
          <p:cNvSpPr/>
          <p:nvPr/>
        </p:nvSpPr>
        <p:spPr>
          <a:xfrm rot="10800000">
            <a:off x="22230331" y="6208618"/>
            <a:ext cx="1108720" cy="2257775"/>
          </a:xfrm>
          <a:prstGeom prst="rect">
            <a:avLst/>
          </a:prstGeom>
          <a:solidFill>
            <a:srgbClr val="89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3" name="Group 3">
            <a:extLst>
              <a:ext uri="{FF2B5EF4-FFF2-40B4-BE49-F238E27FC236}">
                <a16:creationId xmlns:a16="http://schemas.microsoft.com/office/drawing/2014/main" id="{5B64A1E9-AA5C-8E42-B529-B796C1675982}"/>
              </a:ext>
            </a:extLst>
          </p:cNvPr>
          <p:cNvGrpSpPr/>
          <p:nvPr/>
        </p:nvGrpSpPr>
        <p:grpSpPr>
          <a:xfrm rot="10800000">
            <a:off x="19246277" y="4962871"/>
            <a:ext cx="4092775" cy="1382778"/>
            <a:chOff x="5065485" y="1137500"/>
            <a:chExt cx="4607759" cy="1556770"/>
          </a:xfrm>
          <a:solidFill>
            <a:srgbClr val="A4CD3E"/>
          </a:solidFill>
        </p:grpSpPr>
        <p:grpSp>
          <p:nvGrpSpPr>
            <p:cNvPr id="64" name="Group 9">
              <a:extLst>
                <a:ext uri="{FF2B5EF4-FFF2-40B4-BE49-F238E27FC236}">
                  <a16:creationId xmlns:a16="http://schemas.microsoft.com/office/drawing/2014/main" id="{5BB1CBA9-2334-0347-93DF-5227B8F7B9A5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69" name="Right Triangle 11">
                <a:extLst>
                  <a:ext uri="{FF2B5EF4-FFF2-40B4-BE49-F238E27FC236}">
                    <a16:creationId xmlns:a16="http://schemas.microsoft.com/office/drawing/2014/main" id="{408906D2-3B04-FE49-A7C9-DAE2C9D999D2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1D691DBF-8646-B84E-B96E-DD688FF45B0F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6" name="Isosceles Triangle 10">
              <a:extLst>
                <a:ext uri="{FF2B5EF4-FFF2-40B4-BE49-F238E27FC236}">
                  <a16:creationId xmlns:a16="http://schemas.microsoft.com/office/drawing/2014/main" id="{48F97921-AB59-2146-80DD-09E22171D53E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1" name="Rectangle 14">
            <a:extLst>
              <a:ext uri="{FF2B5EF4-FFF2-40B4-BE49-F238E27FC236}">
                <a16:creationId xmlns:a16="http://schemas.microsoft.com/office/drawing/2014/main" id="{E5540F4D-4D32-3A4E-B94D-E9D81B5D2056}"/>
              </a:ext>
            </a:extLst>
          </p:cNvPr>
          <p:cNvSpPr/>
          <p:nvPr/>
        </p:nvSpPr>
        <p:spPr>
          <a:xfrm rot="10800000">
            <a:off x="23500202" y="4553446"/>
            <a:ext cx="1108720" cy="3912948"/>
          </a:xfrm>
          <a:prstGeom prst="rect">
            <a:avLst/>
          </a:prstGeom>
          <a:solidFill>
            <a:srgbClr val="89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2" name="Group 15">
            <a:extLst>
              <a:ext uri="{FF2B5EF4-FFF2-40B4-BE49-F238E27FC236}">
                <a16:creationId xmlns:a16="http://schemas.microsoft.com/office/drawing/2014/main" id="{E8B31871-4D0A-F549-9C98-885C15A6D60A}"/>
              </a:ext>
            </a:extLst>
          </p:cNvPr>
          <p:cNvGrpSpPr/>
          <p:nvPr/>
        </p:nvGrpSpPr>
        <p:grpSpPr>
          <a:xfrm rot="10800000">
            <a:off x="20516148" y="3307695"/>
            <a:ext cx="4092775" cy="1382778"/>
            <a:chOff x="5065485" y="1137500"/>
            <a:chExt cx="4607759" cy="1556770"/>
          </a:xfrm>
          <a:solidFill>
            <a:srgbClr val="A4CD3E"/>
          </a:solidFill>
        </p:grpSpPr>
        <p:grpSp>
          <p:nvGrpSpPr>
            <p:cNvPr id="73" name="Group 29">
              <a:extLst>
                <a:ext uri="{FF2B5EF4-FFF2-40B4-BE49-F238E27FC236}">
                  <a16:creationId xmlns:a16="http://schemas.microsoft.com/office/drawing/2014/main" id="{EF8F9AF1-FC9A-C742-BB2A-9B1AB0D65192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75" name="Right Triangle 31">
                <a:extLst>
                  <a:ext uri="{FF2B5EF4-FFF2-40B4-BE49-F238E27FC236}">
                    <a16:creationId xmlns:a16="http://schemas.microsoft.com/office/drawing/2014/main" id="{BEF518A4-C8F0-C645-93DA-134A4A554DC5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EAAF5F51-DA23-214F-B909-00C8C5B3E653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4" name="Isosceles Triangle 30">
              <a:extLst>
                <a:ext uri="{FF2B5EF4-FFF2-40B4-BE49-F238E27FC236}">
                  <a16:creationId xmlns:a16="http://schemas.microsoft.com/office/drawing/2014/main" id="{3C89C1D0-6C2B-FA42-85BC-781E045CED8B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7" name="Rectangle 34">
            <a:extLst>
              <a:ext uri="{FF2B5EF4-FFF2-40B4-BE49-F238E27FC236}">
                <a16:creationId xmlns:a16="http://schemas.microsoft.com/office/drawing/2014/main" id="{F60A96DA-ECAA-C049-9A2C-8FF42FD3217F}"/>
              </a:ext>
            </a:extLst>
          </p:cNvPr>
          <p:cNvSpPr/>
          <p:nvPr/>
        </p:nvSpPr>
        <p:spPr>
          <a:xfrm rot="10800000">
            <a:off x="24770072" y="5936222"/>
            <a:ext cx="1108720" cy="2530173"/>
          </a:xfrm>
          <a:prstGeom prst="rect">
            <a:avLst/>
          </a:prstGeom>
          <a:solidFill>
            <a:srgbClr val="087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8" name="Group 35">
            <a:extLst>
              <a:ext uri="{FF2B5EF4-FFF2-40B4-BE49-F238E27FC236}">
                <a16:creationId xmlns:a16="http://schemas.microsoft.com/office/drawing/2014/main" id="{5B28CBBB-DA3B-3647-A9C4-520B8602F49C}"/>
              </a:ext>
            </a:extLst>
          </p:cNvPr>
          <p:cNvGrpSpPr/>
          <p:nvPr/>
        </p:nvGrpSpPr>
        <p:grpSpPr>
          <a:xfrm rot="10800000">
            <a:off x="21786018" y="4690471"/>
            <a:ext cx="4092775" cy="1382778"/>
            <a:chOff x="5065485" y="1137500"/>
            <a:chExt cx="4607759" cy="1556770"/>
          </a:xfrm>
          <a:solidFill>
            <a:srgbClr val="0B91D0"/>
          </a:solidFill>
        </p:grpSpPr>
        <p:grpSp>
          <p:nvGrpSpPr>
            <p:cNvPr id="79" name="Group 39">
              <a:extLst>
                <a:ext uri="{FF2B5EF4-FFF2-40B4-BE49-F238E27FC236}">
                  <a16:creationId xmlns:a16="http://schemas.microsoft.com/office/drawing/2014/main" id="{B62F9677-967C-2242-BB92-96C8928EDF11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81" name="Right Triangle 41">
                <a:extLst>
                  <a:ext uri="{FF2B5EF4-FFF2-40B4-BE49-F238E27FC236}">
                    <a16:creationId xmlns:a16="http://schemas.microsoft.com/office/drawing/2014/main" id="{4A1A03FF-5DC0-A54C-B8A4-AE6D52F1609B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2" name="Rectangle 42">
                <a:extLst>
                  <a:ext uri="{FF2B5EF4-FFF2-40B4-BE49-F238E27FC236}">
                    <a16:creationId xmlns:a16="http://schemas.microsoft.com/office/drawing/2014/main" id="{77FE1638-30B3-2E48-916C-FF58397DD340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0" name="Isosceles Triangle 40">
              <a:extLst>
                <a:ext uri="{FF2B5EF4-FFF2-40B4-BE49-F238E27FC236}">
                  <a16:creationId xmlns:a16="http://schemas.microsoft.com/office/drawing/2014/main" id="{C1B533D9-B119-6840-B5DE-5B741620A921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83" name="Rectangle 44">
            <a:extLst>
              <a:ext uri="{FF2B5EF4-FFF2-40B4-BE49-F238E27FC236}">
                <a16:creationId xmlns:a16="http://schemas.microsoft.com/office/drawing/2014/main" id="{0B1F9E29-894B-9D49-9931-CF0948C7631C}"/>
              </a:ext>
            </a:extLst>
          </p:cNvPr>
          <p:cNvSpPr/>
          <p:nvPr/>
        </p:nvSpPr>
        <p:spPr>
          <a:xfrm rot="10800000">
            <a:off x="26039944" y="7318997"/>
            <a:ext cx="1108720" cy="1147397"/>
          </a:xfrm>
          <a:prstGeom prst="rect">
            <a:avLst/>
          </a:prstGeom>
          <a:solidFill>
            <a:srgbClr val="89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4" name="Group 45">
            <a:extLst>
              <a:ext uri="{FF2B5EF4-FFF2-40B4-BE49-F238E27FC236}">
                <a16:creationId xmlns:a16="http://schemas.microsoft.com/office/drawing/2014/main" id="{61EC10FC-475E-454D-90BC-2A280F505ADD}"/>
              </a:ext>
            </a:extLst>
          </p:cNvPr>
          <p:cNvGrpSpPr/>
          <p:nvPr/>
        </p:nvGrpSpPr>
        <p:grpSpPr>
          <a:xfrm rot="10800000">
            <a:off x="23055890" y="6073248"/>
            <a:ext cx="4092775" cy="1382778"/>
            <a:chOff x="5065485" y="1137500"/>
            <a:chExt cx="4607759" cy="1556770"/>
          </a:xfrm>
        </p:grpSpPr>
        <p:grpSp>
          <p:nvGrpSpPr>
            <p:cNvPr id="85" name="Group 51">
              <a:extLst>
                <a:ext uri="{FF2B5EF4-FFF2-40B4-BE49-F238E27FC236}">
                  <a16:creationId xmlns:a16="http://schemas.microsoft.com/office/drawing/2014/main" id="{DAB4F2A5-88E7-6046-9382-47FEABE99E8E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</p:grpSpPr>
          <p:sp>
            <p:nvSpPr>
              <p:cNvPr id="87" name="Right Triangle 53">
                <a:extLst>
                  <a:ext uri="{FF2B5EF4-FFF2-40B4-BE49-F238E27FC236}">
                    <a16:creationId xmlns:a16="http://schemas.microsoft.com/office/drawing/2014/main" id="{C2CFECFC-1260-7741-9160-C7CF01FB8928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solidFill>
                <a:srgbClr val="A4C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8" name="Rectangle 54">
                <a:extLst>
                  <a:ext uri="{FF2B5EF4-FFF2-40B4-BE49-F238E27FC236}">
                    <a16:creationId xmlns:a16="http://schemas.microsoft.com/office/drawing/2014/main" id="{50D2D79C-2F21-F140-933B-7D4A2CBDE7BF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solidFill>
                <a:srgbClr val="A4C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6" name="Isosceles Triangle 52">
              <a:extLst>
                <a:ext uri="{FF2B5EF4-FFF2-40B4-BE49-F238E27FC236}">
                  <a16:creationId xmlns:a16="http://schemas.microsoft.com/office/drawing/2014/main" id="{935BF9F1-183F-0E49-9698-E9CFD611DBF0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solidFill>
              <a:srgbClr val="A4C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9" name="Rectangle 5">
            <a:extLst>
              <a:ext uri="{FF2B5EF4-FFF2-40B4-BE49-F238E27FC236}">
                <a16:creationId xmlns:a16="http://schemas.microsoft.com/office/drawing/2014/main" id="{1CE39FF6-AF67-E14B-AA5A-BDA0B55A2C34}"/>
              </a:ext>
            </a:extLst>
          </p:cNvPr>
          <p:cNvSpPr/>
          <p:nvPr/>
        </p:nvSpPr>
        <p:spPr>
          <a:xfrm rot="10800000" flipV="1">
            <a:off x="20175509" y="5623901"/>
            <a:ext cx="2508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quis nostrud exerci tation ullamcorper suscipit lobortis nisl ut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29E199-FAA4-7E48-9348-31B25B1F1E0B}"/>
              </a:ext>
            </a:extLst>
          </p:cNvPr>
          <p:cNvSpPr txBox="1"/>
          <p:nvPr/>
        </p:nvSpPr>
        <p:spPr>
          <a:xfrm rot="10800000" flipV="1">
            <a:off x="20190434" y="5267174"/>
            <a:ext cx="22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</a:rPr>
              <a:t>Title Text Here</a:t>
            </a:r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CADFB878-C4BA-F74B-A860-76199206C57A}"/>
              </a:ext>
            </a:extLst>
          </p:cNvPr>
          <p:cNvSpPr/>
          <p:nvPr/>
        </p:nvSpPr>
        <p:spPr>
          <a:xfrm rot="10800000" flipV="1">
            <a:off x="24107030" y="6686697"/>
            <a:ext cx="25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quis nostrud exerci tation ullamcorper suscipit lobortis nisl ut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124BC6D-BE7B-F344-97A4-3AAD200064B1}"/>
              </a:ext>
            </a:extLst>
          </p:cNvPr>
          <p:cNvSpPr txBox="1"/>
          <p:nvPr/>
        </p:nvSpPr>
        <p:spPr>
          <a:xfrm rot="10800000" flipV="1">
            <a:off x="24108508" y="6325254"/>
            <a:ext cx="22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</a:rPr>
              <a:t>Title Text Here</a:t>
            </a:r>
          </a:p>
        </p:txBody>
      </p:sp>
      <p:sp>
        <p:nvSpPr>
          <p:cNvPr id="93" name="Rectangle 37">
            <a:extLst>
              <a:ext uri="{FF2B5EF4-FFF2-40B4-BE49-F238E27FC236}">
                <a16:creationId xmlns:a16="http://schemas.microsoft.com/office/drawing/2014/main" id="{FF85DFA3-DF82-0741-8AC4-6BBE123E84E0}"/>
              </a:ext>
            </a:extLst>
          </p:cNvPr>
          <p:cNvSpPr/>
          <p:nvPr/>
        </p:nvSpPr>
        <p:spPr>
          <a:xfrm rot="10800000" flipV="1">
            <a:off x="22788541" y="5292870"/>
            <a:ext cx="2525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quis nostrud exerci tation ullamcorper suscipit lobortis nisl ut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6094C3C-33BF-474C-A3DE-2206BA2D319A}"/>
              </a:ext>
            </a:extLst>
          </p:cNvPr>
          <p:cNvSpPr txBox="1"/>
          <p:nvPr/>
        </p:nvSpPr>
        <p:spPr>
          <a:xfrm rot="10800000" flipV="1">
            <a:off x="22870700" y="4962870"/>
            <a:ext cx="22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</a:rPr>
              <a:t>Title Text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E7F473-F376-214B-94D5-132541868AC4}"/>
              </a:ext>
            </a:extLst>
          </p:cNvPr>
          <p:cNvSpPr txBox="1"/>
          <p:nvPr/>
        </p:nvSpPr>
        <p:spPr>
          <a:xfrm rot="10800000" flipV="1">
            <a:off x="21645080" y="3555975"/>
            <a:ext cx="227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Ubuntu" panose="020B0504030602030204" pitchFamily="34" charset="0"/>
              </a:rPr>
              <a:t>Осмотры состояния внутридомовых систем по </a:t>
            </a:r>
            <a:r>
              <a:rPr lang="ru-RU" sz="1200" dirty="0" err="1">
                <a:solidFill>
                  <a:schemeClr val="bg1"/>
                </a:solidFill>
                <a:latin typeface="Ubuntu" panose="020B0504030602030204" pitchFamily="34" charset="0"/>
              </a:rPr>
              <a:t>монометрам</a:t>
            </a:r>
            <a:r>
              <a:rPr lang="ru-RU" sz="1200" dirty="0">
                <a:solidFill>
                  <a:schemeClr val="bg1"/>
                </a:solidFill>
                <a:latin typeface="Ubuntu" panose="020B0504030602030204" pitchFamily="34" charset="0"/>
              </a:rPr>
              <a:t> 1 раз в неделю</a:t>
            </a:r>
            <a:endParaRPr lang="id-ID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9" name="Freeform 57">
            <a:extLst>
              <a:ext uri="{FF2B5EF4-FFF2-40B4-BE49-F238E27FC236}">
                <a16:creationId xmlns:a16="http://schemas.microsoft.com/office/drawing/2014/main" id="{1C878D59-7BB0-CA4F-8B16-04F617D74CA1}"/>
              </a:ext>
            </a:extLst>
          </p:cNvPr>
          <p:cNvSpPr>
            <a:spLocks noEditPoints="1"/>
          </p:cNvSpPr>
          <p:nvPr/>
        </p:nvSpPr>
        <p:spPr bwMode="auto">
          <a:xfrm rot="2209434">
            <a:off x="5689968" y="2502631"/>
            <a:ext cx="3935073" cy="3935073"/>
          </a:xfrm>
          <a:custGeom>
            <a:avLst/>
            <a:gdLst>
              <a:gd name="T0" fmla="*/ 292 w 585"/>
              <a:gd name="T1" fmla="*/ 585 h 585"/>
              <a:gd name="T2" fmla="*/ 0 w 585"/>
              <a:gd name="T3" fmla="*/ 292 h 585"/>
              <a:gd name="T4" fmla="*/ 292 w 585"/>
              <a:gd name="T5" fmla="*/ 0 h 585"/>
              <a:gd name="T6" fmla="*/ 585 w 585"/>
              <a:gd name="T7" fmla="*/ 292 h 585"/>
              <a:gd name="T8" fmla="*/ 292 w 585"/>
              <a:gd name="T9" fmla="*/ 585 h 585"/>
              <a:gd name="T10" fmla="*/ 292 w 585"/>
              <a:gd name="T11" fmla="*/ 78 h 585"/>
              <a:gd name="T12" fmla="*/ 78 w 585"/>
              <a:gd name="T13" fmla="*/ 292 h 585"/>
              <a:gd name="T14" fmla="*/ 292 w 585"/>
              <a:gd name="T15" fmla="*/ 507 h 585"/>
              <a:gd name="T16" fmla="*/ 506 w 585"/>
              <a:gd name="T17" fmla="*/ 292 h 585"/>
              <a:gd name="T18" fmla="*/ 292 w 585"/>
              <a:gd name="T19" fmla="*/ 7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" h="585">
                <a:moveTo>
                  <a:pt x="292" y="585"/>
                </a:moveTo>
                <a:cubicBezTo>
                  <a:pt x="131" y="585"/>
                  <a:pt x="0" y="454"/>
                  <a:pt x="0" y="292"/>
                </a:cubicBezTo>
                <a:cubicBezTo>
                  <a:pt x="0" y="131"/>
                  <a:pt x="131" y="0"/>
                  <a:pt x="292" y="0"/>
                </a:cubicBezTo>
                <a:cubicBezTo>
                  <a:pt x="453" y="0"/>
                  <a:pt x="585" y="131"/>
                  <a:pt x="585" y="292"/>
                </a:cubicBezTo>
                <a:cubicBezTo>
                  <a:pt x="585" y="454"/>
                  <a:pt x="453" y="585"/>
                  <a:pt x="292" y="585"/>
                </a:cubicBezTo>
                <a:close/>
                <a:moveTo>
                  <a:pt x="292" y="78"/>
                </a:moveTo>
                <a:cubicBezTo>
                  <a:pt x="174" y="78"/>
                  <a:pt x="78" y="174"/>
                  <a:pt x="78" y="292"/>
                </a:cubicBezTo>
                <a:cubicBezTo>
                  <a:pt x="78" y="410"/>
                  <a:pt x="174" y="507"/>
                  <a:pt x="292" y="507"/>
                </a:cubicBezTo>
                <a:cubicBezTo>
                  <a:pt x="410" y="507"/>
                  <a:pt x="506" y="410"/>
                  <a:pt x="506" y="292"/>
                </a:cubicBezTo>
                <a:cubicBezTo>
                  <a:pt x="506" y="174"/>
                  <a:pt x="410" y="78"/>
                  <a:pt x="292" y="78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0" name="Freeform 58">
            <a:extLst>
              <a:ext uri="{FF2B5EF4-FFF2-40B4-BE49-F238E27FC236}">
                <a16:creationId xmlns:a16="http://schemas.microsoft.com/office/drawing/2014/main" id="{E057A7D9-4047-A249-BBB2-E9199EF215B6}"/>
              </a:ext>
            </a:extLst>
          </p:cNvPr>
          <p:cNvSpPr>
            <a:spLocks/>
          </p:cNvSpPr>
          <p:nvPr/>
        </p:nvSpPr>
        <p:spPr bwMode="auto">
          <a:xfrm>
            <a:off x="6901228" y="2286990"/>
            <a:ext cx="2213001" cy="1157735"/>
          </a:xfrm>
          <a:custGeom>
            <a:avLst/>
            <a:gdLst>
              <a:gd name="T0" fmla="*/ 17 w 329"/>
              <a:gd name="T1" fmla="*/ 169 h 172"/>
              <a:gd name="T2" fmla="*/ 15 w 329"/>
              <a:gd name="T3" fmla="*/ 93 h 172"/>
              <a:gd name="T4" fmla="*/ 2 w 329"/>
              <a:gd name="T5" fmla="*/ 36 h 172"/>
              <a:gd name="T6" fmla="*/ 21 w 329"/>
              <a:gd name="T7" fmla="*/ 14 h 172"/>
              <a:gd name="T8" fmla="*/ 112 w 329"/>
              <a:gd name="T9" fmla="*/ 0 h 172"/>
              <a:gd name="T10" fmla="*/ 329 w 329"/>
              <a:gd name="T11" fmla="*/ 90 h 172"/>
              <a:gd name="T12" fmla="*/ 268 w 329"/>
              <a:gd name="T13" fmla="*/ 129 h 172"/>
              <a:gd name="T14" fmla="*/ 223 w 329"/>
              <a:gd name="T15" fmla="*/ 171 h 172"/>
              <a:gd name="T16" fmla="*/ 206 w 329"/>
              <a:gd name="T17" fmla="*/ 168 h 172"/>
              <a:gd name="T18" fmla="*/ 112 w 329"/>
              <a:gd name="T19" fmla="*/ 142 h 172"/>
              <a:gd name="T20" fmla="*/ 17 w 329"/>
              <a:gd name="T21" fmla="*/ 16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9" h="172">
                <a:moveTo>
                  <a:pt x="17" y="169"/>
                </a:moveTo>
                <a:cubicBezTo>
                  <a:pt x="34" y="159"/>
                  <a:pt x="33" y="125"/>
                  <a:pt x="15" y="93"/>
                </a:cubicBezTo>
                <a:cubicBezTo>
                  <a:pt x="4" y="73"/>
                  <a:pt x="0" y="51"/>
                  <a:pt x="2" y="36"/>
                </a:cubicBezTo>
                <a:cubicBezTo>
                  <a:pt x="4" y="25"/>
                  <a:pt x="11" y="17"/>
                  <a:pt x="21" y="14"/>
                </a:cubicBezTo>
                <a:cubicBezTo>
                  <a:pt x="50" y="5"/>
                  <a:pt x="80" y="0"/>
                  <a:pt x="112" y="0"/>
                </a:cubicBezTo>
                <a:cubicBezTo>
                  <a:pt x="198" y="0"/>
                  <a:pt x="271" y="32"/>
                  <a:pt x="329" y="90"/>
                </a:cubicBezTo>
                <a:cubicBezTo>
                  <a:pt x="313" y="80"/>
                  <a:pt x="285" y="97"/>
                  <a:pt x="268" y="129"/>
                </a:cubicBezTo>
                <a:cubicBezTo>
                  <a:pt x="256" y="152"/>
                  <a:pt x="238" y="168"/>
                  <a:pt x="223" y="171"/>
                </a:cubicBezTo>
                <a:cubicBezTo>
                  <a:pt x="217" y="172"/>
                  <a:pt x="211" y="171"/>
                  <a:pt x="206" y="168"/>
                </a:cubicBezTo>
                <a:cubicBezTo>
                  <a:pt x="178" y="151"/>
                  <a:pt x="146" y="142"/>
                  <a:pt x="112" y="142"/>
                </a:cubicBezTo>
                <a:cubicBezTo>
                  <a:pt x="78" y="142"/>
                  <a:pt x="45" y="152"/>
                  <a:pt x="17" y="169"/>
                </a:cubicBezTo>
                <a:close/>
              </a:path>
            </a:pathLst>
          </a:custGeom>
          <a:solidFill>
            <a:srgbClr val="A4CD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1" name="Freeform 61">
            <a:extLst>
              <a:ext uri="{FF2B5EF4-FFF2-40B4-BE49-F238E27FC236}">
                <a16:creationId xmlns:a16="http://schemas.microsoft.com/office/drawing/2014/main" id="{CE70816F-F4C6-EF48-BE01-0D10FFBEEC3E}"/>
              </a:ext>
            </a:extLst>
          </p:cNvPr>
          <p:cNvSpPr>
            <a:spLocks/>
          </p:cNvSpPr>
          <p:nvPr/>
        </p:nvSpPr>
        <p:spPr bwMode="auto">
          <a:xfrm>
            <a:off x="8744122" y="3713894"/>
            <a:ext cx="1090441" cy="2213001"/>
          </a:xfrm>
          <a:custGeom>
            <a:avLst/>
            <a:gdLst>
              <a:gd name="T0" fmla="*/ 3 w 162"/>
              <a:gd name="T1" fmla="*/ 17 h 329"/>
              <a:gd name="T2" fmla="*/ 74 w 162"/>
              <a:gd name="T3" fmla="*/ 15 h 329"/>
              <a:gd name="T4" fmla="*/ 129 w 162"/>
              <a:gd name="T5" fmla="*/ 2 h 329"/>
              <a:gd name="T6" fmla="*/ 149 w 162"/>
              <a:gd name="T7" fmla="*/ 20 h 329"/>
              <a:gd name="T8" fmla="*/ 162 w 162"/>
              <a:gd name="T9" fmla="*/ 112 h 329"/>
              <a:gd name="T10" fmla="*/ 78 w 162"/>
              <a:gd name="T11" fmla="*/ 329 h 329"/>
              <a:gd name="T12" fmla="*/ 40 w 162"/>
              <a:gd name="T13" fmla="*/ 268 h 329"/>
              <a:gd name="T14" fmla="*/ 1 w 162"/>
              <a:gd name="T15" fmla="*/ 223 h 329"/>
              <a:gd name="T16" fmla="*/ 4 w 162"/>
              <a:gd name="T17" fmla="*/ 206 h 329"/>
              <a:gd name="T18" fmla="*/ 28 w 162"/>
              <a:gd name="T19" fmla="*/ 112 h 329"/>
              <a:gd name="T20" fmla="*/ 3 w 162"/>
              <a:gd name="T21" fmla="*/ 1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329">
                <a:moveTo>
                  <a:pt x="3" y="17"/>
                </a:moveTo>
                <a:cubicBezTo>
                  <a:pt x="12" y="34"/>
                  <a:pt x="44" y="33"/>
                  <a:pt x="74" y="15"/>
                </a:cubicBezTo>
                <a:cubicBezTo>
                  <a:pt x="94" y="4"/>
                  <a:pt x="114" y="0"/>
                  <a:pt x="129" y="2"/>
                </a:cubicBezTo>
                <a:cubicBezTo>
                  <a:pt x="138" y="4"/>
                  <a:pt x="146" y="11"/>
                  <a:pt x="149" y="20"/>
                </a:cubicBezTo>
                <a:cubicBezTo>
                  <a:pt x="157" y="50"/>
                  <a:pt x="162" y="80"/>
                  <a:pt x="162" y="112"/>
                </a:cubicBezTo>
                <a:cubicBezTo>
                  <a:pt x="162" y="198"/>
                  <a:pt x="132" y="271"/>
                  <a:pt x="78" y="329"/>
                </a:cubicBezTo>
                <a:cubicBezTo>
                  <a:pt x="87" y="313"/>
                  <a:pt x="70" y="286"/>
                  <a:pt x="40" y="268"/>
                </a:cubicBezTo>
                <a:cubicBezTo>
                  <a:pt x="19" y="256"/>
                  <a:pt x="4" y="238"/>
                  <a:pt x="1" y="223"/>
                </a:cubicBezTo>
                <a:cubicBezTo>
                  <a:pt x="0" y="217"/>
                  <a:pt x="1" y="211"/>
                  <a:pt x="4" y="206"/>
                </a:cubicBezTo>
                <a:cubicBezTo>
                  <a:pt x="19" y="178"/>
                  <a:pt x="28" y="146"/>
                  <a:pt x="28" y="112"/>
                </a:cubicBezTo>
                <a:cubicBezTo>
                  <a:pt x="28" y="78"/>
                  <a:pt x="19" y="45"/>
                  <a:pt x="3" y="17"/>
                </a:cubicBezTo>
                <a:close/>
              </a:path>
            </a:pathLst>
          </a:custGeom>
          <a:solidFill>
            <a:srgbClr val="A4CD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2" name="Freeform 59">
            <a:extLst>
              <a:ext uri="{FF2B5EF4-FFF2-40B4-BE49-F238E27FC236}">
                <a16:creationId xmlns:a16="http://schemas.microsoft.com/office/drawing/2014/main" id="{E3B15E83-C611-0540-BC68-36FA7DC29A98}"/>
              </a:ext>
            </a:extLst>
          </p:cNvPr>
          <p:cNvSpPr>
            <a:spLocks/>
          </p:cNvSpPr>
          <p:nvPr/>
        </p:nvSpPr>
        <p:spPr bwMode="auto">
          <a:xfrm>
            <a:off x="5475855" y="3013442"/>
            <a:ext cx="1096559" cy="2213001"/>
          </a:xfrm>
          <a:custGeom>
            <a:avLst/>
            <a:gdLst>
              <a:gd name="T0" fmla="*/ 159 w 163"/>
              <a:gd name="T1" fmla="*/ 311 h 329"/>
              <a:gd name="T2" fmla="*/ 88 w 163"/>
              <a:gd name="T3" fmla="*/ 314 h 329"/>
              <a:gd name="T4" fmla="*/ 33 w 163"/>
              <a:gd name="T5" fmla="*/ 327 h 329"/>
              <a:gd name="T6" fmla="*/ 13 w 163"/>
              <a:gd name="T7" fmla="*/ 308 h 329"/>
              <a:gd name="T8" fmla="*/ 0 w 163"/>
              <a:gd name="T9" fmla="*/ 216 h 329"/>
              <a:gd name="T10" fmla="*/ 84 w 163"/>
              <a:gd name="T11" fmla="*/ 0 h 329"/>
              <a:gd name="T12" fmla="*/ 122 w 163"/>
              <a:gd name="T13" fmla="*/ 60 h 329"/>
              <a:gd name="T14" fmla="*/ 161 w 163"/>
              <a:gd name="T15" fmla="*/ 106 h 329"/>
              <a:gd name="T16" fmla="*/ 158 w 163"/>
              <a:gd name="T17" fmla="*/ 123 h 329"/>
              <a:gd name="T18" fmla="*/ 134 w 163"/>
              <a:gd name="T19" fmla="*/ 216 h 329"/>
              <a:gd name="T20" fmla="*/ 159 w 163"/>
              <a:gd name="T21" fmla="*/ 31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329">
                <a:moveTo>
                  <a:pt x="159" y="311"/>
                </a:moveTo>
                <a:cubicBezTo>
                  <a:pt x="150" y="295"/>
                  <a:pt x="118" y="296"/>
                  <a:pt x="88" y="314"/>
                </a:cubicBezTo>
                <a:cubicBezTo>
                  <a:pt x="69" y="325"/>
                  <a:pt x="48" y="329"/>
                  <a:pt x="33" y="327"/>
                </a:cubicBezTo>
                <a:cubicBezTo>
                  <a:pt x="24" y="325"/>
                  <a:pt x="16" y="318"/>
                  <a:pt x="13" y="308"/>
                </a:cubicBezTo>
                <a:cubicBezTo>
                  <a:pt x="5" y="279"/>
                  <a:pt x="0" y="248"/>
                  <a:pt x="0" y="216"/>
                </a:cubicBezTo>
                <a:cubicBezTo>
                  <a:pt x="0" y="131"/>
                  <a:pt x="30" y="58"/>
                  <a:pt x="84" y="0"/>
                </a:cubicBezTo>
                <a:cubicBezTo>
                  <a:pt x="75" y="16"/>
                  <a:pt x="92" y="43"/>
                  <a:pt x="122" y="60"/>
                </a:cubicBezTo>
                <a:cubicBezTo>
                  <a:pt x="144" y="73"/>
                  <a:pt x="158" y="91"/>
                  <a:pt x="161" y="106"/>
                </a:cubicBezTo>
                <a:cubicBezTo>
                  <a:pt x="163" y="112"/>
                  <a:pt x="161" y="118"/>
                  <a:pt x="158" y="123"/>
                </a:cubicBezTo>
                <a:cubicBezTo>
                  <a:pt x="143" y="151"/>
                  <a:pt x="134" y="182"/>
                  <a:pt x="134" y="216"/>
                </a:cubicBezTo>
                <a:cubicBezTo>
                  <a:pt x="134" y="251"/>
                  <a:pt x="143" y="283"/>
                  <a:pt x="159" y="311"/>
                </a:cubicBezTo>
                <a:close/>
              </a:path>
            </a:pathLst>
          </a:custGeom>
          <a:solidFill>
            <a:srgbClr val="A4CD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5715BD-03DD-8640-9E96-76FB52FFFC8D}"/>
              </a:ext>
            </a:extLst>
          </p:cNvPr>
          <p:cNvSpPr txBox="1"/>
          <p:nvPr/>
        </p:nvSpPr>
        <p:spPr>
          <a:xfrm rot="5850586">
            <a:off x="7938161" y="4360310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dirty="0">
                <a:solidFill>
                  <a:srgbClr val="FFFFFF"/>
                </a:solidFill>
                <a:latin typeface="Ubuntu" panose="020B0504030602030204" pitchFamily="34" charset="0"/>
              </a:rPr>
              <a:t>У</a:t>
            </a:r>
            <a:r>
              <a:rPr lang="ru-RU" sz="1200" kern="1700" dirty="0">
                <a:solidFill>
                  <a:srgbClr val="FFFFFF"/>
                </a:solidFill>
                <a:latin typeface="Ubuntu" panose="020B0504030602030204" pitchFamily="34" charset="0"/>
              </a:rPr>
              <a:t>борка от пыли </a:t>
            </a:r>
          </a:p>
          <a:p>
            <a:pPr algn="ctr"/>
            <a:r>
              <a:rPr lang="ru-RU" sz="1200" kern="1700" dirty="0">
                <a:solidFill>
                  <a:srgbClr val="FFFFFF"/>
                </a:solidFill>
                <a:latin typeface="Ubuntu" panose="020B0504030602030204" pitchFamily="34" charset="0"/>
              </a:rPr>
              <a:t>Внутридомовых </a:t>
            </a:r>
          </a:p>
          <a:p>
            <a:pPr algn="ctr"/>
            <a:r>
              <a:rPr lang="ru-RU" sz="1200" kern="1700" dirty="0">
                <a:solidFill>
                  <a:srgbClr val="FFFFFF"/>
                </a:solidFill>
                <a:latin typeface="Ubuntu" panose="020B0504030602030204" pitchFamily="34" charset="0"/>
              </a:rPr>
              <a:t>Систем</a:t>
            </a:r>
            <a:endParaRPr lang="en-US" sz="1200" kern="17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0C4F538-AD03-484B-AC15-6B1F9449AE23}"/>
              </a:ext>
            </a:extLst>
          </p:cNvPr>
          <p:cNvSpPr txBox="1"/>
          <p:nvPr/>
        </p:nvSpPr>
        <p:spPr>
          <a:xfrm rot="16650586">
            <a:off x="5655055" y="3986859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kern="1700" dirty="0">
                <a:latin typeface="Ubuntu" panose="020B0504030602030204" pitchFamily="34" charset="0"/>
              </a:rPr>
              <a:t>Осмотры состояния</a:t>
            </a:r>
          </a:p>
          <a:p>
            <a:pPr algn="ctr"/>
            <a:r>
              <a:rPr lang="ru-RU" sz="1200" dirty="0">
                <a:latin typeface="Ubuntu" panose="020B0504030602030204" pitchFamily="34" charset="0"/>
              </a:rPr>
              <a:t>Внутридомовых</a:t>
            </a:r>
            <a:r>
              <a:rPr lang="ru-RU" sz="1200" kern="1700" dirty="0">
                <a:latin typeface="Ubuntu" panose="020B0504030602030204" pitchFamily="34" charset="0"/>
              </a:rPr>
              <a:t> </a:t>
            </a:r>
            <a:r>
              <a:rPr lang="ru-RU" sz="1200" kern="1700" dirty="0" smtClean="0">
                <a:latin typeface="Ubuntu" panose="020B0504030602030204" pitchFamily="34" charset="0"/>
              </a:rPr>
              <a:t>систем</a:t>
            </a:r>
            <a:endParaRPr lang="ru-RU" sz="1200" kern="1700" dirty="0">
              <a:latin typeface="Ubuntu" panose="020B0504030602030204" pitchFamily="34" charset="0"/>
            </a:endParaRPr>
          </a:p>
          <a:p>
            <a:pPr algn="ctr"/>
            <a:r>
              <a:rPr lang="ru-RU" sz="1200" kern="1700" dirty="0">
                <a:latin typeface="Ubuntu" panose="020B0504030602030204" pitchFamily="34" charset="0"/>
              </a:rPr>
              <a:t>1 раз В неделю</a:t>
            </a:r>
            <a:endParaRPr lang="en-US" sz="1200" kern="1700" dirty="0">
              <a:latin typeface="Ubuntu" panose="020B0504030602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0C3A76D-C685-3742-B7BF-F00B36FB0AB0}"/>
              </a:ext>
            </a:extLst>
          </p:cNvPr>
          <p:cNvSpPr txBox="1"/>
          <p:nvPr/>
        </p:nvSpPr>
        <p:spPr>
          <a:xfrm rot="450586">
            <a:off x="6939216" y="2859638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kern="1700" dirty="0">
                <a:solidFill>
                  <a:srgbClr val="FFFFFF"/>
                </a:solidFill>
                <a:latin typeface="Ubuntu" panose="020B0504030602030204" pitchFamily="34" charset="0"/>
              </a:rPr>
              <a:t>Заявки на проверку</a:t>
            </a:r>
          </a:p>
          <a:p>
            <a:pPr algn="ctr"/>
            <a:r>
              <a:rPr lang="ru-RU" sz="1200" kern="1700" dirty="0">
                <a:solidFill>
                  <a:srgbClr val="FFFFFF"/>
                </a:solidFill>
                <a:latin typeface="Ubuntu" panose="020B0504030602030204" pitchFamily="34" charset="0"/>
              </a:rPr>
              <a:t> Систем от жителей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94660" y="5517428"/>
            <a:ext cx="2220647" cy="1128270"/>
            <a:chOff x="6194660" y="5517428"/>
            <a:chExt cx="2220647" cy="1128270"/>
          </a:xfrm>
        </p:grpSpPr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4390B8EF-1DDB-014F-99D1-1B5E8698B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660" y="5556785"/>
              <a:ext cx="2220647" cy="1088913"/>
            </a:xfrm>
            <a:custGeom>
              <a:avLst/>
              <a:gdLst>
                <a:gd name="T0" fmla="*/ 312 w 330"/>
                <a:gd name="T1" fmla="*/ 3 h 162"/>
                <a:gd name="T2" fmla="*/ 314 w 330"/>
                <a:gd name="T3" fmla="*/ 75 h 162"/>
                <a:gd name="T4" fmla="*/ 327 w 330"/>
                <a:gd name="T5" fmla="*/ 129 h 162"/>
                <a:gd name="T6" fmla="*/ 309 w 330"/>
                <a:gd name="T7" fmla="*/ 149 h 162"/>
                <a:gd name="T8" fmla="*/ 217 w 330"/>
                <a:gd name="T9" fmla="*/ 162 h 162"/>
                <a:gd name="T10" fmla="*/ 0 w 330"/>
                <a:gd name="T11" fmla="*/ 78 h 162"/>
                <a:gd name="T12" fmla="*/ 61 w 330"/>
                <a:gd name="T13" fmla="*/ 41 h 162"/>
                <a:gd name="T14" fmla="*/ 106 w 330"/>
                <a:gd name="T15" fmla="*/ 1 h 162"/>
                <a:gd name="T16" fmla="*/ 124 w 330"/>
                <a:gd name="T17" fmla="*/ 4 h 162"/>
                <a:gd name="T18" fmla="*/ 217 w 330"/>
                <a:gd name="T19" fmla="*/ 29 h 162"/>
                <a:gd name="T20" fmla="*/ 312 w 330"/>
                <a:gd name="T21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162">
                  <a:moveTo>
                    <a:pt x="312" y="3"/>
                  </a:moveTo>
                  <a:cubicBezTo>
                    <a:pt x="296" y="12"/>
                    <a:pt x="297" y="44"/>
                    <a:pt x="314" y="75"/>
                  </a:cubicBezTo>
                  <a:cubicBezTo>
                    <a:pt x="325" y="94"/>
                    <a:pt x="330" y="115"/>
                    <a:pt x="327" y="129"/>
                  </a:cubicBezTo>
                  <a:cubicBezTo>
                    <a:pt x="326" y="139"/>
                    <a:pt x="318" y="146"/>
                    <a:pt x="309" y="149"/>
                  </a:cubicBezTo>
                  <a:cubicBezTo>
                    <a:pt x="280" y="158"/>
                    <a:pt x="249" y="162"/>
                    <a:pt x="217" y="162"/>
                  </a:cubicBezTo>
                  <a:cubicBezTo>
                    <a:pt x="132" y="162"/>
                    <a:pt x="58" y="132"/>
                    <a:pt x="0" y="78"/>
                  </a:cubicBezTo>
                  <a:cubicBezTo>
                    <a:pt x="17" y="87"/>
                    <a:pt x="44" y="71"/>
                    <a:pt x="61" y="41"/>
                  </a:cubicBezTo>
                  <a:cubicBezTo>
                    <a:pt x="74" y="19"/>
                    <a:pt x="91" y="4"/>
                    <a:pt x="106" y="1"/>
                  </a:cubicBezTo>
                  <a:cubicBezTo>
                    <a:pt x="112" y="0"/>
                    <a:pt x="118" y="1"/>
                    <a:pt x="124" y="4"/>
                  </a:cubicBezTo>
                  <a:cubicBezTo>
                    <a:pt x="151" y="20"/>
                    <a:pt x="183" y="29"/>
                    <a:pt x="217" y="29"/>
                  </a:cubicBezTo>
                  <a:cubicBezTo>
                    <a:pt x="252" y="29"/>
                    <a:pt x="284" y="19"/>
                    <a:pt x="312" y="3"/>
                  </a:cubicBezTo>
                  <a:close/>
                </a:path>
              </a:pathLst>
            </a:custGeom>
            <a:solidFill>
              <a:srgbClr val="A4CD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524A7D-BBE0-304B-8A38-F8D896EEFBF1}"/>
                </a:ext>
              </a:extLst>
            </p:cNvPr>
            <p:cNvSpPr txBox="1"/>
            <p:nvPr/>
          </p:nvSpPr>
          <p:spPr>
            <a:xfrm rot="450586">
              <a:off x="6552346" y="5517428"/>
              <a:ext cx="1788658" cy="698717"/>
            </a:xfrm>
            <a:prstGeom prst="rect">
              <a:avLst/>
            </a:prstGeom>
            <a:noFill/>
          </p:spPr>
          <p:txBody>
            <a:bodyPr wrap="none" rtlCol="0" anchor="t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 algn="ctr"/>
              <a:r>
                <a:rPr lang="ru-RU" sz="1200" kern="1700" dirty="0">
                  <a:solidFill>
                    <a:srgbClr val="FFFFFF"/>
                  </a:solidFill>
                  <a:latin typeface="Ubuntu" panose="020B0504030602030204" pitchFamily="34" charset="0"/>
                </a:rPr>
                <a:t>Текущий ремонт</a:t>
              </a:r>
              <a:endParaRPr lang="en-US" sz="1200" kern="17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cxnSp>
        <p:nvCxnSpPr>
          <p:cNvPr id="41" name="Соединительная линия уступом 40">
            <a:extLst>
              <a:ext uri="{FF2B5EF4-FFF2-40B4-BE49-F238E27FC236}">
                <a16:creationId xmlns:a16="http://schemas.microsoft.com/office/drawing/2014/main" id="{45D29EA5-A155-8A4A-AC87-877AB4C2407F}"/>
              </a:ext>
            </a:extLst>
          </p:cNvPr>
          <p:cNvCxnSpPr>
            <a:cxnSpLocks/>
          </p:cNvCxnSpPr>
          <p:nvPr/>
        </p:nvCxnSpPr>
        <p:spPr>
          <a:xfrm flipV="1">
            <a:off x="3213100" y="4619625"/>
            <a:ext cx="2087876" cy="165156"/>
          </a:xfrm>
          <a:prstGeom prst="bentConnector3">
            <a:avLst/>
          </a:prstGeom>
          <a:ln>
            <a:solidFill>
              <a:srgbClr val="A4C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>
            <a:extLst>
              <a:ext uri="{FF2B5EF4-FFF2-40B4-BE49-F238E27FC236}">
                <a16:creationId xmlns:a16="http://schemas.microsoft.com/office/drawing/2014/main" id="{7EA77DFE-7A06-3A40-94CB-DCF4F41185D6}"/>
              </a:ext>
            </a:extLst>
          </p:cNvPr>
          <p:cNvCxnSpPr>
            <a:cxnSpLocks/>
          </p:cNvCxnSpPr>
          <p:nvPr/>
        </p:nvCxnSpPr>
        <p:spPr>
          <a:xfrm flipV="1">
            <a:off x="3213100" y="6288323"/>
            <a:ext cx="2941109" cy="185890"/>
          </a:xfrm>
          <a:prstGeom prst="bentConnector3">
            <a:avLst>
              <a:gd name="adj1" fmla="val 50000"/>
            </a:avLst>
          </a:prstGeom>
          <a:ln>
            <a:solidFill>
              <a:srgbClr val="A4C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bject 3">
            <a:extLst>
              <a:ext uri="{FF2B5EF4-FFF2-40B4-BE49-F238E27FC236}">
                <a16:creationId xmlns:a16="http://schemas.microsoft.com/office/drawing/2014/main" id="{A510BAF9-E2C4-6F44-9FEB-016B4EA531EA}"/>
              </a:ext>
            </a:extLst>
          </p:cNvPr>
          <p:cNvSpPr/>
          <p:nvPr/>
        </p:nvSpPr>
        <p:spPr>
          <a:xfrm>
            <a:off x="0" y="471171"/>
            <a:ext cx="6967397" cy="683855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0A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275C670-7660-F941-BF46-74C535FF8EC9}"/>
              </a:ext>
            </a:extLst>
          </p:cNvPr>
          <p:cNvGrpSpPr/>
          <p:nvPr/>
        </p:nvGrpSpPr>
        <p:grpSpPr>
          <a:xfrm>
            <a:off x="7609512" y="428625"/>
            <a:ext cx="2404058" cy="533400"/>
            <a:chOff x="6616700" y="678688"/>
            <a:chExt cx="3429329" cy="760882"/>
          </a:xfrm>
        </p:grpSpPr>
        <p:sp>
          <p:nvSpPr>
            <p:cNvPr id="99" name="object 4">
              <a:extLst>
                <a:ext uri="{FF2B5EF4-FFF2-40B4-BE49-F238E27FC236}">
                  <a16:creationId xmlns:a16="http://schemas.microsoft.com/office/drawing/2014/main" id="{DDF660F6-2839-3F4E-8275-268CDCE0CB69}"/>
                </a:ext>
              </a:extLst>
            </p:cNvPr>
            <p:cNvSpPr/>
            <p:nvPr/>
          </p:nvSpPr>
          <p:spPr>
            <a:xfrm>
              <a:off x="7145083" y="762660"/>
              <a:ext cx="603885" cy="478155"/>
            </a:xfrm>
            <a:custGeom>
              <a:avLst/>
              <a:gdLst/>
              <a:ahLst/>
              <a:cxnLst/>
              <a:rect l="l" t="t" r="r" b="b"/>
              <a:pathLst>
                <a:path w="603884" h="478155">
                  <a:moveTo>
                    <a:pt x="603783" y="365124"/>
                  </a:moveTo>
                  <a:lnTo>
                    <a:pt x="58927" y="365124"/>
                  </a:lnTo>
                  <a:lnTo>
                    <a:pt x="0" y="477558"/>
                  </a:lnTo>
                  <a:lnTo>
                    <a:pt x="603783" y="477558"/>
                  </a:lnTo>
                  <a:lnTo>
                    <a:pt x="603783" y="365124"/>
                  </a:lnTo>
                  <a:close/>
                </a:path>
                <a:path w="603884" h="478155">
                  <a:moveTo>
                    <a:pt x="547598" y="0"/>
                  </a:moveTo>
                  <a:lnTo>
                    <a:pt x="160781" y="0"/>
                  </a:lnTo>
                  <a:lnTo>
                    <a:pt x="160747" y="113055"/>
                  </a:lnTo>
                  <a:lnTo>
                    <a:pt x="160608" y="132512"/>
                  </a:lnTo>
                  <a:lnTo>
                    <a:pt x="156104" y="207480"/>
                  </a:lnTo>
                  <a:lnTo>
                    <a:pt x="149694" y="247802"/>
                  </a:lnTo>
                  <a:lnTo>
                    <a:pt x="132400" y="302982"/>
                  </a:lnTo>
                  <a:lnTo>
                    <a:pt x="102323" y="365124"/>
                  </a:lnTo>
                  <a:lnTo>
                    <a:pt x="226974" y="365124"/>
                  </a:lnTo>
                  <a:lnTo>
                    <a:pt x="245803" y="310754"/>
                  </a:lnTo>
                  <a:lnTo>
                    <a:pt x="259460" y="257327"/>
                  </a:lnTo>
                  <a:lnTo>
                    <a:pt x="270179" y="185019"/>
                  </a:lnTo>
                  <a:lnTo>
                    <a:pt x="273278" y="113055"/>
                  </a:lnTo>
                  <a:lnTo>
                    <a:pt x="547598" y="113055"/>
                  </a:lnTo>
                  <a:lnTo>
                    <a:pt x="547598" y="0"/>
                  </a:lnTo>
                  <a:close/>
                </a:path>
                <a:path w="603884" h="478155">
                  <a:moveTo>
                    <a:pt x="547598" y="113055"/>
                  </a:moveTo>
                  <a:lnTo>
                    <a:pt x="434695" y="113055"/>
                  </a:lnTo>
                  <a:lnTo>
                    <a:pt x="434695" y="365124"/>
                  </a:lnTo>
                  <a:lnTo>
                    <a:pt x="547598" y="365124"/>
                  </a:lnTo>
                  <a:lnTo>
                    <a:pt x="547598" y="113055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">
              <a:extLst>
                <a:ext uri="{FF2B5EF4-FFF2-40B4-BE49-F238E27FC236}">
                  <a16:creationId xmlns:a16="http://schemas.microsoft.com/office/drawing/2014/main" id="{55BC1B6C-AF86-F04C-A40D-71AB96268499}"/>
                </a:ext>
              </a:extLst>
            </p:cNvPr>
            <p:cNvSpPr/>
            <p:nvPr/>
          </p:nvSpPr>
          <p:spPr>
            <a:xfrm>
              <a:off x="6791756" y="1127785"/>
              <a:ext cx="370205" cy="311785"/>
            </a:xfrm>
            <a:custGeom>
              <a:avLst/>
              <a:gdLst/>
              <a:ahLst/>
              <a:cxnLst/>
              <a:rect l="l" t="t" r="r" b="b"/>
              <a:pathLst>
                <a:path w="370204" h="311784">
                  <a:moveTo>
                    <a:pt x="370027" y="0"/>
                  </a:moveTo>
                  <a:lnTo>
                    <a:pt x="162191" y="0"/>
                  </a:lnTo>
                  <a:lnTo>
                    <a:pt x="0" y="311188"/>
                  </a:lnTo>
                  <a:lnTo>
                    <a:pt x="207860" y="311188"/>
                  </a:lnTo>
                  <a:lnTo>
                    <a:pt x="222237" y="281127"/>
                  </a:lnTo>
                  <a:lnTo>
                    <a:pt x="370027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6">
              <a:extLst>
                <a:ext uri="{FF2B5EF4-FFF2-40B4-BE49-F238E27FC236}">
                  <a16:creationId xmlns:a16="http://schemas.microsoft.com/office/drawing/2014/main" id="{9A0A467E-7369-A947-9353-8271AC47DA8F}"/>
                </a:ext>
              </a:extLst>
            </p:cNvPr>
            <p:cNvSpPr/>
            <p:nvPr/>
          </p:nvSpPr>
          <p:spPr>
            <a:xfrm>
              <a:off x="6953961" y="762660"/>
              <a:ext cx="113030" cy="323215"/>
            </a:xfrm>
            <a:custGeom>
              <a:avLst/>
              <a:gdLst/>
              <a:ahLst/>
              <a:cxnLst/>
              <a:rect l="l" t="t" r="r" b="b"/>
              <a:pathLst>
                <a:path w="113029" h="323215">
                  <a:moveTo>
                    <a:pt x="112522" y="0"/>
                  </a:moveTo>
                  <a:lnTo>
                    <a:pt x="0" y="0"/>
                  </a:lnTo>
                  <a:lnTo>
                    <a:pt x="0" y="322719"/>
                  </a:lnTo>
                  <a:lnTo>
                    <a:pt x="112522" y="322719"/>
                  </a:lnTo>
                  <a:lnTo>
                    <a:pt x="112522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7">
              <a:extLst>
                <a:ext uri="{FF2B5EF4-FFF2-40B4-BE49-F238E27FC236}">
                  <a16:creationId xmlns:a16="http://schemas.microsoft.com/office/drawing/2014/main" id="{3BA4D833-4266-244F-83EB-30CC6B1BA791}"/>
                </a:ext>
              </a:extLst>
            </p:cNvPr>
            <p:cNvSpPr/>
            <p:nvPr/>
          </p:nvSpPr>
          <p:spPr>
            <a:xfrm>
              <a:off x="6616700" y="762673"/>
              <a:ext cx="295275" cy="478155"/>
            </a:xfrm>
            <a:custGeom>
              <a:avLst/>
              <a:gdLst/>
              <a:ahLst/>
              <a:cxnLst/>
              <a:rect l="l" t="t" r="r" b="b"/>
              <a:pathLst>
                <a:path w="295275" h="478155">
                  <a:moveTo>
                    <a:pt x="112458" y="0"/>
                  </a:moveTo>
                  <a:lnTo>
                    <a:pt x="0" y="0"/>
                  </a:lnTo>
                  <a:lnTo>
                    <a:pt x="0" y="477888"/>
                  </a:lnTo>
                  <a:lnTo>
                    <a:pt x="235686" y="477888"/>
                  </a:lnTo>
                  <a:lnTo>
                    <a:pt x="294817" y="365429"/>
                  </a:lnTo>
                  <a:lnTo>
                    <a:pt x="112458" y="365429"/>
                  </a:lnTo>
                  <a:lnTo>
                    <a:pt x="112458" y="0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8">
              <a:extLst>
                <a:ext uri="{FF2B5EF4-FFF2-40B4-BE49-F238E27FC236}">
                  <a16:creationId xmlns:a16="http://schemas.microsoft.com/office/drawing/2014/main" id="{5A582A71-3E83-0E47-A402-33F0ADA1541B}"/>
                </a:ext>
              </a:extLst>
            </p:cNvPr>
            <p:cNvSpPr/>
            <p:nvPr/>
          </p:nvSpPr>
          <p:spPr>
            <a:xfrm>
              <a:off x="8087029" y="678688"/>
              <a:ext cx="367030" cy="298450"/>
            </a:xfrm>
            <a:custGeom>
              <a:avLst/>
              <a:gdLst/>
              <a:ahLst/>
              <a:cxnLst/>
              <a:rect l="l" t="t" r="r" b="b"/>
              <a:pathLst>
                <a:path w="367029" h="298450">
                  <a:moveTo>
                    <a:pt x="367017" y="0"/>
                  </a:moveTo>
                  <a:lnTo>
                    <a:pt x="277672" y="139"/>
                  </a:lnTo>
                  <a:lnTo>
                    <a:pt x="231180" y="5641"/>
                  </a:lnTo>
                  <a:lnTo>
                    <a:pt x="188299" y="21553"/>
                  </a:lnTo>
                  <a:lnTo>
                    <a:pt x="150045" y="46936"/>
                  </a:lnTo>
                  <a:lnTo>
                    <a:pt x="117433" y="80853"/>
                  </a:lnTo>
                  <a:lnTo>
                    <a:pt x="91478" y="122364"/>
                  </a:lnTo>
                  <a:lnTo>
                    <a:pt x="0" y="298259"/>
                  </a:lnTo>
                  <a:lnTo>
                    <a:pt x="86461" y="298259"/>
                  </a:lnTo>
                  <a:lnTo>
                    <a:pt x="133211" y="292660"/>
                  </a:lnTo>
                  <a:lnTo>
                    <a:pt x="176705" y="276538"/>
                  </a:lnTo>
                  <a:lnTo>
                    <a:pt x="215691" y="250909"/>
                  </a:lnTo>
                  <a:lnTo>
                    <a:pt x="248913" y="216786"/>
                  </a:lnTo>
                  <a:lnTo>
                    <a:pt x="275120" y="175183"/>
                  </a:lnTo>
                  <a:lnTo>
                    <a:pt x="367017" y="0"/>
                  </a:lnTo>
                  <a:close/>
                </a:path>
              </a:pathLst>
            </a:custGeom>
            <a:solidFill>
              <a:srgbClr val="A4C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">
              <a:extLst>
                <a:ext uri="{FF2B5EF4-FFF2-40B4-BE49-F238E27FC236}">
                  <a16:creationId xmlns:a16="http://schemas.microsoft.com/office/drawing/2014/main" id="{F5970D39-A01E-4F48-A43B-169767D38FB8}"/>
                </a:ext>
              </a:extLst>
            </p:cNvPr>
            <p:cNvSpPr/>
            <p:nvPr/>
          </p:nvSpPr>
          <p:spPr>
            <a:xfrm>
              <a:off x="7781721" y="756221"/>
              <a:ext cx="443865" cy="490855"/>
            </a:xfrm>
            <a:custGeom>
              <a:avLst/>
              <a:gdLst/>
              <a:ahLst/>
              <a:cxnLst/>
              <a:rect l="l" t="t" r="r" b="b"/>
              <a:pathLst>
                <a:path w="443865" h="490855">
                  <a:moveTo>
                    <a:pt x="245376" y="0"/>
                  </a:moveTo>
                  <a:lnTo>
                    <a:pt x="195919" y="4986"/>
                  </a:lnTo>
                  <a:lnTo>
                    <a:pt x="149858" y="19288"/>
                  </a:lnTo>
                  <a:lnTo>
                    <a:pt x="108176" y="41917"/>
                  </a:lnTo>
                  <a:lnTo>
                    <a:pt x="71862" y="71886"/>
                  </a:lnTo>
                  <a:lnTo>
                    <a:pt x="41902" y="108208"/>
                  </a:lnTo>
                  <a:lnTo>
                    <a:pt x="19280" y="149895"/>
                  </a:lnTo>
                  <a:lnTo>
                    <a:pt x="4984" y="195960"/>
                  </a:lnTo>
                  <a:lnTo>
                    <a:pt x="0" y="245414"/>
                  </a:lnTo>
                  <a:lnTo>
                    <a:pt x="4984" y="294864"/>
                  </a:lnTo>
                  <a:lnTo>
                    <a:pt x="19280" y="340922"/>
                  </a:lnTo>
                  <a:lnTo>
                    <a:pt x="41902" y="382603"/>
                  </a:lnTo>
                  <a:lnTo>
                    <a:pt x="71862" y="418919"/>
                  </a:lnTo>
                  <a:lnTo>
                    <a:pt x="108176" y="448882"/>
                  </a:lnTo>
                  <a:lnTo>
                    <a:pt x="149858" y="471507"/>
                  </a:lnTo>
                  <a:lnTo>
                    <a:pt x="195919" y="485805"/>
                  </a:lnTo>
                  <a:lnTo>
                    <a:pt x="245376" y="490791"/>
                  </a:lnTo>
                  <a:lnTo>
                    <a:pt x="292962" y="486156"/>
                  </a:lnTo>
                  <a:lnTo>
                    <a:pt x="337417" y="472850"/>
                  </a:lnTo>
                  <a:lnTo>
                    <a:pt x="377886" y="451766"/>
                  </a:lnTo>
                  <a:lnTo>
                    <a:pt x="413513" y="423802"/>
                  </a:lnTo>
                  <a:lnTo>
                    <a:pt x="443445" y="389851"/>
                  </a:lnTo>
                  <a:lnTo>
                    <a:pt x="432231" y="381673"/>
                  </a:lnTo>
                  <a:lnTo>
                    <a:pt x="245376" y="381673"/>
                  </a:lnTo>
                  <a:lnTo>
                    <a:pt x="202290" y="374723"/>
                  </a:lnTo>
                  <a:lnTo>
                    <a:pt x="164872" y="355374"/>
                  </a:lnTo>
                  <a:lnTo>
                    <a:pt x="135366" y="325873"/>
                  </a:lnTo>
                  <a:lnTo>
                    <a:pt x="116016" y="288470"/>
                  </a:lnTo>
                  <a:lnTo>
                    <a:pt x="109067" y="245414"/>
                  </a:lnTo>
                  <a:lnTo>
                    <a:pt x="116016" y="202330"/>
                  </a:lnTo>
                  <a:lnTo>
                    <a:pt x="135366" y="164915"/>
                  </a:lnTo>
                  <a:lnTo>
                    <a:pt x="164872" y="135412"/>
                  </a:lnTo>
                  <a:lnTo>
                    <a:pt x="202290" y="116065"/>
                  </a:lnTo>
                  <a:lnTo>
                    <a:pt x="245376" y="109118"/>
                  </a:lnTo>
                  <a:lnTo>
                    <a:pt x="320866" y="109118"/>
                  </a:lnTo>
                  <a:lnTo>
                    <a:pt x="362457" y="29908"/>
                  </a:lnTo>
                  <a:lnTo>
                    <a:pt x="335455" y="17203"/>
                  </a:lnTo>
                  <a:lnTo>
                    <a:pt x="306784" y="7815"/>
                  </a:lnTo>
                  <a:lnTo>
                    <a:pt x="276679" y="1996"/>
                  </a:lnTo>
                  <a:lnTo>
                    <a:pt x="245376" y="0"/>
                  </a:lnTo>
                  <a:close/>
                </a:path>
                <a:path w="443865" h="490855">
                  <a:moveTo>
                    <a:pt x="355384" y="325627"/>
                  </a:moveTo>
                  <a:lnTo>
                    <a:pt x="334080" y="348701"/>
                  </a:lnTo>
                  <a:lnTo>
                    <a:pt x="308028" y="366375"/>
                  </a:lnTo>
                  <a:lnTo>
                    <a:pt x="278153" y="377688"/>
                  </a:lnTo>
                  <a:lnTo>
                    <a:pt x="245376" y="381673"/>
                  </a:lnTo>
                  <a:lnTo>
                    <a:pt x="432231" y="381673"/>
                  </a:lnTo>
                  <a:lnTo>
                    <a:pt x="355384" y="325627"/>
                  </a:lnTo>
                  <a:close/>
                </a:path>
                <a:path w="443865" h="490855">
                  <a:moveTo>
                    <a:pt x="320866" y="109118"/>
                  </a:moveTo>
                  <a:lnTo>
                    <a:pt x="245376" y="109118"/>
                  </a:lnTo>
                  <a:lnTo>
                    <a:pt x="263137" y="110302"/>
                  </a:lnTo>
                  <a:lnTo>
                    <a:pt x="280195" y="113736"/>
                  </a:lnTo>
                  <a:lnTo>
                    <a:pt x="296417" y="119239"/>
                  </a:lnTo>
                  <a:lnTo>
                    <a:pt x="311670" y="126631"/>
                  </a:lnTo>
                  <a:lnTo>
                    <a:pt x="320866" y="109118"/>
                  </a:lnTo>
                  <a:close/>
                </a:path>
              </a:pathLst>
            </a:custGeom>
            <a:solidFill>
              <a:srgbClr val="121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">
              <a:extLst>
                <a:ext uri="{FF2B5EF4-FFF2-40B4-BE49-F238E27FC236}">
                  <a16:creationId xmlns:a16="http://schemas.microsoft.com/office/drawing/2014/main" id="{20FF4087-55D2-A74E-8298-5EA171F8F62F}"/>
                </a:ext>
              </a:extLst>
            </p:cNvPr>
            <p:cNvSpPr/>
            <p:nvPr/>
          </p:nvSpPr>
          <p:spPr>
            <a:xfrm>
              <a:off x="8520328" y="761657"/>
              <a:ext cx="291795" cy="184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1">
              <a:extLst>
                <a:ext uri="{FF2B5EF4-FFF2-40B4-BE49-F238E27FC236}">
                  <a16:creationId xmlns:a16="http://schemas.microsoft.com/office/drawing/2014/main" id="{763C4FF9-5AF5-FF41-999C-CBF8506CF3A0}"/>
                </a:ext>
              </a:extLst>
            </p:cNvPr>
            <p:cNvSpPr/>
            <p:nvPr/>
          </p:nvSpPr>
          <p:spPr>
            <a:xfrm>
              <a:off x="8846984" y="761657"/>
              <a:ext cx="123189" cy="184785"/>
            </a:xfrm>
            <a:custGeom>
              <a:avLst/>
              <a:gdLst/>
              <a:ahLst/>
              <a:cxnLst/>
              <a:rect l="l" t="t" r="r" b="b"/>
              <a:pathLst>
                <a:path w="123190" h="184784">
                  <a:moveTo>
                    <a:pt x="63944" y="0"/>
                  </a:moveTo>
                  <a:lnTo>
                    <a:pt x="0" y="0"/>
                  </a:lnTo>
                  <a:lnTo>
                    <a:pt x="0" y="184251"/>
                  </a:lnTo>
                  <a:lnTo>
                    <a:pt x="21475" y="184251"/>
                  </a:lnTo>
                  <a:lnTo>
                    <a:pt x="21475" y="117068"/>
                  </a:lnTo>
                  <a:lnTo>
                    <a:pt x="63944" y="117068"/>
                  </a:lnTo>
                  <a:lnTo>
                    <a:pt x="87316" y="112623"/>
                  </a:lnTo>
                  <a:lnTo>
                    <a:pt x="105994" y="100347"/>
                  </a:lnTo>
                  <a:lnTo>
                    <a:pt x="108663" y="96354"/>
                  </a:lnTo>
                  <a:lnTo>
                    <a:pt x="21475" y="96354"/>
                  </a:lnTo>
                  <a:lnTo>
                    <a:pt x="21475" y="20713"/>
                  </a:lnTo>
                  <a:lnTo>
                    <a:pt x="108605" y="20713"/>
                  </a:lnTo>
                  <a:lnTo>
                    <a:pt x="105994" y="16790"/>
                  </a:lnTo>
                  <a:lnTo>
                    <a:pt x="87316" y="4463"/>
                  </a:lnTo>
                  <a:lnTo>
                    <a:pt x="63944" y="0"/>
                  </a:lnTo>
                  <a:close/>
                </a:path>
                <a:path w="123190" h="184784">
                  <a:moveTo>
                    <a:pt x="108605" y="20713"/>
                  </a:moveTo>
                  <a:lnTo>
                    <a:pt x="63944" y="20713"/>
                  </a:lnTo>
                  <a:lnTo>
                    <a:pt x="79097" y="23501"/>
                  </a:lnTo>
                  <a:lnTo>
                    <a:pt x="90938" y="31310"/>
                  </a:lnTo>
                  <a:lnTo>
                    <a:pt x="98645" y="43307"/>
                  </a:lnTo>
                  <a:lnTo>
                    <a:pt x="101396" y="58661"/>
                  </a:lnTo>
                  <a:lnTo>
                    <a:pt x="98595" y="73761"/>
                  </a:lnTo>
                  <a:lnTo>
                    <a:pt x="90805" y="85694"/>
                  </a:lnTo>
                  <a:lnTo>
                    <a:pt x="78947" y="93535"/>
                  </a:lnTo>
                  <a:lnTo>
                    <a:pt x="63944" y="96354"/>
                  </a:lnTo>
                  <a:lnTo>
                    <a:pt x="108663" y="96354"/>
                  </a:lnTo>
                  <a:lnTo>
                    <a:pt x="118376" y="81830"/>
                  </a:lnTo>
                  <a:lnTo>
                    <a:pt x="122859" y="58661"/>
                  </a:lnTo>
                  <a:lnTo>
                    <a:pt x="118376" y="35388"/>
                  </a:lnTo>
                  <a:lnTo>
                    <a:pt x="10860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2">
              <a:extLst>
                <a:ext uri="{FF2B5EF4-FFF2-40B4-BE49-F238E27FC236}">
                  <a16:creationId xmlns:a16="http://schemas.microsoft.com/office/drawing/2014/main" id="{82A2DDA5-42C1-6946-90E1-D148073A6991}"/>
                </a:ext>
              </a:extLst>
            </p:cNvPr>
            <p:cNvSpPr/>
            <p:nvPr/>
          </p:nvSpPr>
          <p:spPr>
            <a:xfrm>
              <a:off x="8956522" y="761657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74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47" y="184251"/>
                  </a:lnTo>
                  <a:lnTo>
                    <a:pt x="39966" y="139458"/>
                  </a:lnTo>
                  <a:lnTo>
                    <a:pt x="145258" y="139458"/>
                  </a:lnTo>
                  <a:lnTo>
                    <a:pt x="137245" y="118757"/>
                  </a:lnTo>
                  <a:lnTo>
                    <a:pt x="48094" y="118757"/>
                  </a:lnTo>
                  <a:lnTo>
                    <a:pt x="81419" y="31800"/>
                  </a:lnTo>
                  <a:lnTo>
                    <a:pt x="103584" y="31800"/>
                  </a:lnTo>
                  <a:lnTo>
                    <a:pt x="91274" y="0"/>
                  </a:lnTo>
                  <a:close/>
                </a:path>
                <a:path w="163195" h="184784">
                  <a:moveTo>
                    <a:pt x="145258" y="139458"/>
                  </a:moveTo>
                  <a:lnTo>
                    <a:pt x="122643" y="139458"/>
                  </a:lnTo>
                  <a:lnTo>
                    <a:pt x="139763" y="184251"/>
                  </a:lnTo>
                  <a:lnTo>
                    <a:pt x="162598" y="184251"/>
                  </a:lnTo>
                  <a:lnTo>
                    <a:pt x="145258" y="139458"/>
                  </a:lnTo>
                  <a:close/>
                </a:path>
                <a:path w="163195" h="184784">
                  <a:moveTo>
                    <a:pt x="103584" y="31800"/>
                  </a:moveTo>
                  <a:lnTo>
                    <a:pt x="81419" y="31800"/>
                  </a:lnTo>
                  <a:lnTo>
                    <a:pt x="114757" y="118757"/>
                  </a:lnTo>
                  <a:lnTo>
                    <a:pt x="137245" y="118757"/>
                  </a:lnTo>
                  <a:lnTo>
                    <a:pt x="103584" y="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3">
              <a:extLst>
                <a:ext uri="{FF2B5EF4-FFF2-40B4-BE49-F238E27FC236}">
                  <a16:creationId xmlns:a16="http://schemas.microsoft.com/office/drawing/2014/main" id="{1972A3BB-4948-B941-A1FA-CE5969DA9269}"/>
                </a:ext>
              </a:extLst>
            </p:cNvPr>
            <p:cNvSpPr/>
            <p:nvPr/>
          </p:nvSpPr>
          <p:spPr>
            <a:xfrm>
              <a:off x="9134246" y="761669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4">
                  <a:moveTo>
                    <a:pt x="74256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80048" y="184238"/>
                  </a:lnTo>
                  <a:lnTo>
                    <a:pt x="100316" y="180138"/>
                  </a:lnTo>
                  <a:lnTo>
                    <a:pt x="116886" y="168960"/>
                  </a:lnTo>
                  <a:lnTo>
                    <a:pt x="120553" y="163525"/>
                  </a:lnTo>
                  <a:lnTo>
                    <a:pt x="21463" y="163525"/>
                  </a:lnTo>
                  <a:lnTo>
                    <a:pt x="21463" y="100711"/>
                  </a:lnTo>
                  <a:lnTo>
                    <a:pt x="120507" y="100711"/>
                  </a:lnTo>
                  <a:lnTo>
                    <a:pt x="117049" y="96326"/>
                  </a:lnTo>
                  <a:lnTo>
                    <a:pt x="106273" y="88290"/>
                  </a:lnTo>
                  <a:lnTo>
                    <a:pt x="114036" y="80777"/>
                  </a:lnTo>
                  <a:lnTo>
                    <a:pt x="114533" y="79997"/>
                  </a:lnTo>
                  <a:lnTo>
                    <a:pt x="21463" y="79997"/>
                  </a:lnTo>
                  <a:lnTo>
                    <a:pt x="21463" y="20713"/>
                  </a:lnTo>
                  <a:lnTo>
                    <a:pt x="113865" y="20713"/>
                  </a:lnTo>
                  <a:lnTo>
                    <a:pt x="109850" y="14762"/>
                  </a:lnTo>
                  <a:lnTo>
                    <a:pt x="93842" y="3962"/>
                  </a:lnTo>
                  <a:lnTo>
                    <a:pt x="74256" y="0"/>
                  </a:lnTo>
                  <a:close/>
                </a:path>
                <a:path w="132715" h="184784">
                  <a:moveTo>
                    <a:pt x="120507" y="100711"/>
                  </a:moveTo>
                  <a:lnTo>
                    <a:pt x="80048" y="100711"/>
                  </a:lnTo>
                  <a:lnTo>
                    <a:pt x="91969" y="103184"/>
                  </a:lnTo>
                  <a:lnTo>
                    <a:pt x="101715" y="109923"/>
                  </a:lnTo>
                  <a:lnTo>
                    <a:pt x="108292" y="119908"/>
                  </a:lnTo>
                  <a:lnTo>
                    <a:pt x="110705" y="132118"/>
                  </a:lnTo>
                  <a:lnTo>
                    <a:pt x="108292" y="144328"/>
                  </a:lnTo>
                  <a:lnTo>
                    <a:pt x="101715" y="154312"/>
                  </a:lnTo>
                  <a:lnTo>
                    <a:pt x="91969" y="161052"/>
                  </a:lnTo>
                  <a:lnTo>
                    <a:pt x="80048" y="163525"/>
                  </a:lnTo>
                  <a:lnTo>
                    <a:pt x="120553" y="163525"/>
                  </a:lnTo>
                  <a:lnTo>
                    <a:pt x="128066" y="152392"/>
                  </a:lnTo>
                  <a:lnTo>
                    <a:pt x="132168" y="132118"/>
                  </a:lnTo>
                  <a:lnTo>
                    <a:pt x="130365" y="118774"/>
                  </a:lnTo>
                  <a:lnTo>
                    <a:pt x="125202" y="106665"/>
                  </a:lnTo>
                  <a:lnTo>
                    <a:pt x="120507" y="100711"/>
                  </a:lnTo>
                  <a:close/>
                </a:path>
                <a:path w="132715" h="184784">
                  <a:moveTo>
                    <a:pt x="113865" y="20713"/>
                  </a:moveTo>
                  <a:lnTo>
                    <a:pt x="74256" y="20713"/>
                  </a:lnTo>
                  <a:lnTo>
                    <a:pt x="85495" y="23044"/>
                  </a:lnTo>
                  <a:lnTo>
                    <a:pt x="94680" y="29400"/>
                  </a:lnTo>
                  <a:lnTo>
                    <a:pt x="100876" y="38823"/>
                  </a:lnTo>
                  <a:lnTo>
                    <a:pt x="103149" y="50355"/>
                  </a:lnTo>
                  <a:lnTo>
                    <a:pt x="100876" y="61882"/>
                  </a:lnTo>
                  <a:lnTo>
                    <a:pt x="94680" y="71305"/>
                  </a:lnTo>
                  <a:lnTo>
                    <a:pt x="85495" y="77664"/>
                  </a:lnTo>
                  <a:lnTo>
                    <a:pt x="74256" y="79997"/>
                  </a:lnTo>
                  <a:lnTo>
                    <a:pt x="114533" y="79997"/>
                  </a:lnTo>
                  <a:lnTo>
                    <a:pt x="119795" y="71751"/>
                  </a:lnTo>
                  <a:lnTo>
                    <a:pt x="123379" y="61512"/>
                  </a:lnTo>
                  <a:lnTo>
                    <a:pt x="124612" y="50355"/>
                  </a:lnTo>
                  <a:lnTo>
                    <a:pt x="120650" y="30769"/>
                  </a:lnTo>
                  <a:lnTo>
                    <a:pt x="113865" y="20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4">
              <a:extLst>
                <a:ext uri="{FF2B5EF4-FFF2-40B4-BE49-F238E27FC236}">
                  <a16:creationId xmlns:a16="http://schemas.microsoft.com/office/drawing/2014/main" id="{6F379034-23DB-DD4E-AB60-5EAB7E3D8151}"/>
                </a:ext>
              </a:extLst>
            </p:cNvPr>
            <p:cNvSpPr/>
            <p:nvPr/>
          </p:nvSpPr>
          <p:spPr>
            <a:xfrm>
              <a:off x="9265539" y="761657"/>
              <a:ext cx="158115" cy="184785"/>
            </a:xfrm>
            <a:custGeom>
              <a:avLst/>
              <a:gdLst/>
              <a:ahLst/>
              <a:cxnLst/>
              <a:rect l="l" t="t" r="r" b="b"/>
              <a:pathLst>
                <a:path w="158115" h="184784">
                  <a:moveTo>
                    <a:pt x="0" y="163766"/>
                  </a:moveTo>
                  <a:lnTo>
                    <a:pt x="0" y="183908"/>
                  </a:lnTo>
                  <a:lnTo>
                    <a:pt x="5918" y="184416"/>
                  </a:lnTo>
                  <a:lnTo>
                    <a:pt x="8039" y="184518"/>
                  </a:lnTo>
                  <a:lnTo>
                    <a:pt x="10109" y="184518"/>
                  </a:lnTo>
                  <a:lnTo>
                    <a:pt x="46859" y="165341"/>
                  </a:lnTo>
                  <a:lnTo>
                    <a:pt x="13068" y="165341"/>
                  </a:lnTo>
                  <a:lnTo>
                    <a:pt x="0" y="163766"/>
                  </a:lnTo>
                  <a:close/>
                </a:path>
                <a:path w="158115" h="184784">
                  <a:moveTo>
                    <a:pt x="157581" y="20713"/>
                  </a:moveTo>
                  <a:lnTo>
                    <a:pt x="135851" y="20713"/>
                  </a:lnTo>
                  <a:lnTo>
                    <a:pt x="135851" y="184251"/>
                  </a:lnTo>
                  <a:lnTo>
                    <a:pt x="157581" y="184251"/>
                  </a:lnTo>
                  <a:lnTo>
                    <a:pt x="157581" y="20713"/>
                  </a:lnTo>
                  <a:close/>
                </a:path>
                <a:path w="158115" h="184784">
                  <a:moveTo>
                    <a:pt x="157581" y="0"/>
                  </a:moveTo>
                  <a:lnTo>
                    <a:pt x="37972" y="0"/>
                  </a:lnTo>
                  <a:lnTo>
                    <a:pt x="37961" y="105702"/>
                  </a:lnTo>
                  <a:lnTo>
                    <a:pt x="37124" y="124500"/>
                  </a:lnTo>
                  <a:lnTo>
                    <a:pt x="19583" y="163702"/>
                  </a:lnTo>
                  <a:lnTo>
                    <a:pt x="13068" y="165341"/>
                  </a:lnTo>
                  <a:lnTo>
                    <a:pt x="46859" y="165341"/>
                  </a:lnTo>
                  <a:lnTo>
                    <a:pt x="48641" y="163053"/>
                  </a:lnTo>
                  <a:lnTo>
                    <a:pt x="54671" y="148112"/>
                  </a:lnTo>
                  <a:lnTo>
                    <a:pt x="58261" y="129034"/>
                  </a:lnTo>
                  <a:lnTo>
                    <a:pt x="59448" y="105702"/>
                  </a:lnTo>
                  <a:lnTo>
                    <a:pt x="59448" y="20713"/>
                  </a:lnTo>
                  <a:lnTo>
                    <a:pt x="157581" y="20713"/>
                  </a:lnTo>
                  <a:lnTo>
                    <a:pt x="157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5">
              <a:extLst>
                <a:ext uri="{FF2B5EF4-FFF2-40B4-BE49-F238E27FC236}">
                  <a16:creationId xmlns:a16="http://schemas.microsoft.com/office/drawing/2014/main" id="{EDBD8DB2-3B77-9A49-A3CE-0B8AE287AD0C}"/>
                </a:ext>
              </a:extLst>
            </p:cNvPr>
            <p:cNvSpPr/>
            <p:nvPr/>
          </p:nvSpPr>
          <p:spPr>
            <a:xfrm>
              <a:off x="9457982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5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6">
              <a:extLst>
                <a:ext uri="{FF2B5EF4-FFF2-40B4-BE49-F238E27FC236}">
                  <a16:creationId xmlns:a16="http://schemas.microsoft.com/office/drawing/2014/main" id="{E16632E8-8FF8-8B43-B47D-15B76F7BC84A}"/>
                </a:ext>
              </a:extLst>
            </p:cNvPr>
            <p:cNvSpPr/>
            <p:nvPr/>
          </p:nvSpPr>
          <p:spPr>
            <a:xfrm>
              <a:off x="9457982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88" y="6222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7">
              <a:extLst>
                <a:ext uri="{FF2B5EF4-FFF2-40B4-BE49-F238E27FC236}">
                  <a16:creationId xmlns:a16="http://schemas.microsoft.com/office/drawing/2014/main" id="{F7E1C0C2-0817-A948-A094-9B5855F6F41D}"/>
                </a:ext>
              </a:extLst>
            </p:cNvPr>
            <p:cNvSpPr/>
            <p:nvPr/>
          </p:nvSpPr>
          <p:spPr>
            <a:xfrm>
              <a:off x="9457982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6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8">
              <a:extLst>
                <a:ext uri="{FF2B5EF4-FFF2-40B4-BE49-F238E27FC236}">
                  <a16:creationId xmlns:a16="http://schemas.microsoft.com/office/drawing/2014/main" id="{1B42742F-5D76-3D4E-97E7-2164DFEC47BB}"/>
                </a:ext>
              </a:extLst>
            </p:cNvPr>
            <p:cNvSpPr/>
            <p:nvPr/>
          </p:nvSpPr>
          <p:spPr>
            <a:xfrm>
              <a:off x="9457982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88" y="5969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9">
              <a:extLst>
                <a:ext uri="{FF2B5EF4-FFF2-40B4-BE49-F238E27FC236}">
                  <a16:creationId xmlns:a16="http://schemas.microsoft.com/office/drawing/2014/main" id="{E87045D5-DE22-7F41-8683-A02BFEC8B1C2}"/>
                </a:ext>
              </a:extLst>
            </p:cNvPr>
            <p:cNvSpPr/>
            <p:nvPr/>
          </p:nvSpPr>
          <p:spPr>
            <a:xfrm>
              <a:off x="9457982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80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0">
              <a:extLst>
                <a:ext uri="{FF2B5EF4-FFF2-40B4-BE49-F238E27FC236}">
                  <a16:creationId xmlns:a16="http://schemas.microsoft.com/office/drawing/2014/main" id="{C654687D-8F8A-5240-9E7E-69B0CC112DDE}"/>
                </a:ext>
              </a:extLst>
            </p:cNvPr>
            <p:cNvSpPr/>
            <p:nvPr/>
          </p:nvSpPr>
          <p:spPr>
            <a:xfrm>
              <a:off x="9591535" y="861237"/>
              <a:ext cx="21590" cy="85090"/>
            </a:xfrm>
            <a:custGeom>
              <a:avLst/>
              <a:gdLst/>
              <a:ahLst/>
              <a:cxnLst/>
              <a:rect l="l" t="t" r="r" b="b"/>
              <a:pathLst>
                <a:path w="21590" h="85090">
                  <a:moveTo>
                    <a:pt x="0" y="85089"/>
                  </a:moveTo>
                  <a:lnTo>
                    <a:pt x="21488" y="85089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1">
              <a:extLst>
                <a:ext uri="{FF2B5EF4-FFF2-40B4-BE49-F238E27FC236}">
                  <a16:creationId xmlns:a16="http://schemas.microsoft.com/office/drawing/2014/main" id="{2E27D57E-2AFD-0B46-8A39-BFC6838CD4AD}"/>
                </a:ext>
              </a:extLst>
            </p:cNvPr>
            <p:cNvSpPr/>
            <p:nvPr/>
          </p:nvSpPr>
          <p:spPr>
            <a:xfrm>
              <a:off x="9591535" y="85107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198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2">
              <a:extLst>
                <a:ext uri="{FF2B5EF4-FFF2-40B4-BE49-F238E27FC236}">
                  <a16:creationId xmlns:a16="http://schemas.microsoft.com/office/drawing/2014/main" id="{C6E71C4C-75BB-C343-BF61-626232C138AF}"/>
                </a:ext>
              </a:extLst>
            </p:cNvPr>
            <p:cNvSpPr/>
            <p:nvPr/>
          </p:nvSpPr>
          <p:spPr>
            <a:xfrm>
              <a:off x="9591535" y="762177"/>
              <a:ext cx="21590" cy="78740"/>
            </a:xfrm>
            <a:custGeom>
              <a:avLst/>
              <a:gdLst/>
              <a:ahLst/>
              <a:cxnLst/>
              <a:rect l="l" t="t" r="r" b="b"/>
              <a:pathLst>
                <a:path w="21590" h="78740">
                  <a:moveTo>
                    <a:pt x="0" y="78740"/>
                  </a:moveTo>
                  <a:lnTo>
                    <a:pt x="21488" y="78740"/>
                  </a:lnTo>
                  <a:lnTo>
                    <a:pt x="21488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3">
              <a:extLst>
                <a:ext uri="{FF2B5EF4-FFF2-40B4-BE49-F238E27FC236}">
                  <a16:creationId xmlns:a16="http://schemas.microsoft.com/office/drawing/2014/main" id="{C68ACBC4-6094-E141-9926-8797B6B21586}"/>
                </a:ext>
              </a:extLst>
            </p:cNvPr>
            <p:cNvSpPr/>
            <p:nvPr/>
          </p:nvSpPr>
          <p:spPr>
            <a:xfrm>
              <a:off x="9707283" y="861631"/>
              <a:ext cx="21590" cy="84455"/>
            </a:xfrm>
            <a:custGeom>
              <a:avLst/>
              <a:gdLst/>
              <a:ahLst/>
              <a:cxnLst/>
              <a:rect l="l" t="t" r="r" b="b"/>
              <a:pathLst>
                <a:path w="21590" h="84455">
                  <a:moveTo>
                    <a:pt x="21450" y="0"/>
                  </a:moveTo>
                  <a:lnTo>
                    <a:pt x="0" y="0"/>
                  </a:lnTo>
                  <a:lnTo>
                    <a:pt x="0" y="84289"/>
                  </a:lnTo>
                  <a:lnTo>
                    <a:pt x="21450" y="84289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4">
              <a:extLst>
                <a:ext uri="{FF2B5EF4-FFF2-40B4-BE49-F238E27FC236}">
                  <a16:creationId xmlns:a16="http://schemas.microsoft.com/office/drawing/2014/main" id="{361A3FB8-2969-0D42-8223-DF6B1B066E8D}"/>
                </a:ext>
              </a:extLst>
            </p:cNvPr>
            <p:cNvSpPr/>
            <p:nvPr/>
          </p:nvSpPr>
          <p:spPr>
            <a:xfrm>
              <a:off x="9707283" y="761669"/>
              <a:ext cx="21590" cy="79375"/>
            </a:xfrm>
            <a:custGeom>
              <a:avLst/>
              <a:gdLst/>
              <a:ahLst/>
              <a:cxnLst/>
              <a:rect l="l" t="t" r="r" b="b"/>
              <a:pathLst>
                <a:path w="21590" h="79375">
                  <a:moveTo>
                    <a:pt x="2145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450" y="7924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5">
              <a:extLst>
                <a:ext uri="{FF2B5EF4-FFF2-40B4-BE49-F238E27FC236}">
                  <a16:creationId xmlns:a16="http://schemas.microsoft.com/office/drawing/2014/main" id="{4A875D92-8B11-374D-A8A3-7C1A9442EC7E}"/>
                </a:ext>
              </a:extLst>
            </p:cNvPr>
            <p:cNvSpPr/>
            <p:nvPr/>
          </p:nvSpPr>
          <p:spPr>
            <a:xfrm>
              <a:off x="9763861" y="761657"/>
              <a:ext cx="137198" cy="184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6">
              <a:extLst>
                <a:ext uri="{FF2B5EF4-FFF2-40B4-BE49-F238E27FC236}">
                  <a16:creationId xmlns:a16="http://schemas.microsoft.com/office/drawing/2014/main" id="{15BED3B6-AB92-5841-AAFC-922F5A0178A7}"/>
                </a:ext>
              </a:extLst>
            </p:cNvPr>
            <p:cNvSpPr/>
            <p:nvPr/>
          </p:nvSpPr>
          <p:spPr>
            <a:xfrm>
              <a:off x="9936174" y="93534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52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7">
              <a:extLst>
                <a:ext uri="{FF2B5EF4-FFF2-40B4-BE49-F238E27FC236}">
                  <a16:creationId xmlns:a16="http://schemas.microsoft.com/office/drawing/2014/main" id="{B79B6B7F-84FE-E846-8202-E84D66EBA2EA}"/>
                </a:ext>
              </a:extLst>
            </p:cNvPr>
            <p:cNvSpPr/>
            <p:nvPr/>
          </p:nvSpPr>
          <p:spPr>
            <a:xfrm>
              <a:off x="9936174" y="862952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30">
                  <a:moveTo>
                    <a:pt x="0" y="62229"/>
                  </a:moveTo>
                  <a:lnTo>
                    <a:pt x="21463" y="62229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8">
              <a:extLst>
                <a:ext uri="{FF2B5EF4-FFF2-40B4-BE49-F238E27FC236}">
                  <a16:creationId xmlns:a16="http://schemas.microsoft.com/office/drawing/2014/main" id="{B59EA4A5-2C53-E54A-A551-19F280BA7E19}"/>
                </a:ext>
              </a:extLst>
            </p:cNvPr>
            <p:cNvSpPr/>
            <p:nvPr/>
          </p:nvSpPr>
          <p:spPr>
            <a:xfrm>
              <a:off x="9936174" y="85279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198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9">
              <a:extLst>
                <a:ext uri="{FF2B5EF4-FFF2-40B4-BE49-F238E27FC236}">
                  <a16:creationId xmlns:a16="http://schemas.microsoft.com/office/drawing/2014/main" id="{4A56CFE6-0029-A04B-9CA1-20C754E75087}"/>
                </a:ext>
              </a:extLst>
            </p:cNvPr>
            <p:cNvSpPr/>
            <p:nvPr/>
          </p:nvSpPr>
          <p:spPr>
            <a:xfrm>
              <a:off x="9936174" y="782942"/>
              <a:ext cx="21590" cy="59690"/>
            </a:xfrm>
            <a:custGeom>
              <a:avLst/>
              <a:gdLst/>
              <a:ahLst/>
              <a:cxnLst/>
              <a:rect l="l" t="t" r="r" b="b"/>
              <a:pathLst>
                <a:path w="21590" h="59690">
                  <a:moveTo>
                    <a:pt x="0" y="59690"/>
                  </a:moveTo>
                  <a:lnTo>
                    <a:pt x="21463" y="59690"/>
                  </a:lnTo>
                  <a:lnTo>
                    <a:pt x="21463" y="0"/>
                  </a:lnTo>
                  <a:lnTo>
                    <a:pt x="0" y="0"/>
                  </a:lnTo>
                  <a:lnTo>
                    <a:pt x="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30">
              <a:extLst>
                <a:ext uri="{FF2B5EF4-FFF2-40B4-BE49-F238E27FC236}">
                  <a16:creationId xmlns:a16="http://schemas.microsoft.com/office/drawing/2014/main" id="{7FD6BA51-300D-6840-B4F1-0A9BF821ECD6}"/>
                </a:ext>
              </a:extLst>
            </p:cNvPr>
            <p:cNvSpPr/>
            <p:nvPr/>
          </p:nvSpPr>
          <p:spPr>
            <a:xfrm>
              <a:off x="9936174" y="77214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254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31">
              <a:extLst>
                <a:ext uri="{FF2B5EF4-FFF2-40B4-BE49-F238E27FC236}">
                  <a16:creationId xmlns:a16="http://schemas.microsoft.com/office/drawing/2014/main" id="{EF7596AF-BF69-9C44-B5BA-5A60A51BBD61}"/>
                </a:ext>
              </a:extLst>
            </p:cNvPr>
            <p:cNvSpPr/>
            <p:nvPr/>
          </p:nvSpPr>
          <p:spPr>
            <a:xfrm>
              <a:off x="8517001" y="1022883"/>
              <a:ext cx="367639" cy="2207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2">
              <a:extLst>
                <a:ext uri="{FF2B5EF4-FFF2-40B4-BE49-F238E27FC236}">
                  <a16:creationId xmlns:a16="http://schemas.microsoft.com/office/drawing/2014/main" id="{9C627E55-6F7A-DE4F-8557-9A117B914171}"/>
                </a:ext>
              </a:extLst>
            </p:cNvPr>
            <p:cNvSpPr/>
            <p:nvPr/>
          </p:nvSpPr>
          <p:spPr>
            <a:xfrm>
              <a:off x="8909684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75" y="184238"/>
                  </a:lnTo>
                  <a:lnTo>
                    <a:pt x="21475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23" y="38353"/>
                  </a:lnTo>
                  <a:lnTo>
                    <a:pt x="145923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75" y="38353"/>
                  </a:lnTo>
                  <a:lnTo>
                    <a:pt x="80264" y="135953"/>
                  </a:lnTo>
                  <a:lnTo>
                    <a:pt x="87122" y="135953"/>
                  </a:lnTo>
                  <a:lnTo>
                    <a:pt x="108576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76" y="100342"/>
                  </a:lnTo>
                  <a:lnTo>
                    <a:pt x="145923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3">
              <a:extLst>
                <a:ext uri="{FF2B5EF4-FFF2-40B4-BE49-F238E27FC236}">
                  <a16:creationId xmlns:a16="http://schemas.microsoft.com/office/drawing/2014/main" id="{7C0F7251-D2BB-DF4D-9101-25C764E1E4EC}"/>
                </a:ext>
              </a:extLst>
            </p:cNvPr>
            <p:cNvSpPr/>
            <p:nvPr/>
          </p:nvSpPr>
          <p:spPr>
            <a:xfrm>
              <a:off x="9092183" y="1025639"/>
              <a:ext cx="163195" cy="184785"/>
            </a:xfrm>
            <a:custGeom>
              <a:avLst/>
              <a:gdLst/>
              <a:ahLst/>
              <a:cxnLst/>
              <a:rect l="l" t="t" r="r" b="b"/>
              <a:pathLst>
                <a:path w="163195" h="184784">
                  <a:moveTo>
                    <a:pt x="91262" y="0"/>
                  </a:moveTo>
                  <a:lnTo>
                    <a:pt x="71589" y="0"/>
                  </a:lnTo>
                  <a:lnTo>
                    <a:pt x="0" y="184251"/>
                  </a:lnTo>
                  <a:lnTo>
                    <a:pt x="22834" y="184251"/>
                  </a:lnTo>
                  <a:lnTo>
                    <a:pt x="39954" y="139471"/>
                  </a:lnTo>
                  <a:lnTo>
                    <a:pt x="145251" y="139471"/>
                  </a:lnTo>
                  <a:lnTo>
                    <a:pt x="137237" y="118770"/>
                  </a:lnTo>
                  <a:lnTo>
                    <a:pt x="48082" y="118770"/>
                  </a:lnTo>
                  <a:lnTo>
                    <a:pt x="81419" y="31826"/>
                  </a:lnTo>
                  <a:lnTo>
                    <a:pt x="103582" y="31826"/>
                  </a:lnTo>
                  <a:lnTo>
                    <a:pt x="91262" y="0"/>
                  </a:lnTo>
                  <a:close/>
                </a:path>
                <a:path w="163195" h="184784">
                  <a:moveTo>
                    <a:pt x="145251" y="139471"/>
                  </a:moveTo>
                  <a:lnTo>
                    <a:pt x="122643" y="139471"/>
                  </a:lnTo>
                  <a:lnTo>
                    <a:pt x="139750" y="184251"/>
                  </a:lnTo>
                  <a:lnTo>
                    <a:pt x="162585" y="184251"/>
                  </a:lnTo>
                  <a:lnTo>
                    <a:pt x="145251" y="139471"/>
                  </a:lnTo>
                  <a:close/>
                </a:path>
                <a:path w="163195" h="184784">
                  <a:moveTo>
                    <a:pt x="103582" y="31826"/>
                  </a:moveTo>
                  <a:lnTo>
                    <a:pt x="81419" y="31826"/>
                  </a:lnTo>
                  <a:lnTo>
                    <a:pt x="114757" y="118770"/>
                  </a:lnTo>
                  <a:lnTo>
                    <a:pt x="137237" y="118770"/>
                  </a:lnTo>
                  <a:lnTo>
                    <a:pt x="103582" y="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4">
              <a:extLst>
                <a:ext uri="{FF2B5EF4-FFF2-40B4-BE49-F238E27FC236}">
                  <a16:creationId xmlns:a16="http://schemas.microsoft.com/office/drawing/2014/main" id="{E9CEEE06-9FA8-5D4D-A915-E79D3DB7C9C8}"/>
                </a:ext>
              </a:extLst>
            </p:cNvPr>
            <p:cNvSpPr/>
            <p:nvPr/>
          </p:nvSpPr>
          <p:spPr>
            <a:xfrm>
              <a:off x="9269895" y="1025652"/>
              <a:ext cx="167640" cy="184785"/>
            </a:xfrm>
            <a:custGeom>
              <a:avLst/>
              <a:gdLst/>
              <a:ahLst/>
              <a:cxnLst/>
              <a:rect l="l" t="t" r="r" b="b"/>
              <a:pathLst>
                <a:path w="167640" h="184784">
                  <a:moveTo>
                    <a:pt x="22974" y="0"/>
                  </a:moveTo>
                  <a:lnTo>
                    <a:pt x="0" y="0"/>
                  </a:lnTo>
                  <a:lnTo>
                    <a:pt x="0" y="184238"/>
                  </a:lnTo>
                  <a:lnTo>
                    <a:pt x="21463" y="184238"/>
                  </a:lnTo>
                  <a:lnTo>
                    <a:pt x="21463" y="38353"/>
                  </a:lnTo>
                  <a:lnTo>
                    <a:pt x="46134" y="38353"/>
                  </a:lnTo>
                  <a:lnTo>
                    <a:pt x="22974" y="0"/>
                  </a:lnTo>
                  <a:close/>
                </a:path>
                <a:path w="167640" h="184784">
                  <a:moveTo>
                    <a:pt x="167398" y="38353"/>
                  </a:moveTo>
                  <a:lnTo>
                    <a:pt x="145935" y="38353"/>
                  </a:lnTo>
                  <a:lnTo>
                    <a:pt x="145935" y="184238"/>
                  </a:lnTo>
                  <a:lnTo>
                    <a:pt x="167398" y="184238"/>
                  </a:lnTo>
                  <a:lnTo>
                    <a:pt x="167398" y="38353"/>
                  </a:lnTo>
                  <a:close/>
                </a:path>
                <a:path w="167640" h="184784">
                  <a:moveTo>
                    <a:pt x="46134" y="38353"/>
                  </a:moveTo>
                  <a:lnTo>
                    <a:pt x="21463" y="38353"/>
                  </a:lnTo>
                  <a:lnTo>
                    <a:pt x="80251" y="135953"/>
                  </a:lnTo>
                  <a:lnTo>
                    <a:pt x="87122" y="135953"/>
                  </a:lnTo>
                  <a:lnTo>
                    <a:pt x="108581" y="100342"/>
                  </a:lnTo>
                  <a:lnTo>
                    <a:pt x="83566" y="100342"/>
                  </a:lnTo>
                  <a:lnTo>
                    <a:pt x="46134" y="38353"/>
                  </a:lnTo>
                  <a:close/>
                </a:path>
                <a:path w="167640" h="184784">
                  <a:moveTo>
                    <a:pt x="167398" y="0"/>
                  </a:moveTo>
                  <a:lnTo>
                    <a:pt x="144157" y="0"/>
                  </a:lnTo>
                  <a:lnTo>
                    <a:pt x="83566" y="100342"/>
                  </a:lnTo>
                  <a:lnTo>
                    <a:pt x="108581" y="100342"/>
                  </a:lnTo>
                  <a:lnTo>
                    <a:pt x="145935" y="38353"/>
                  </a:lnTo>
                  <a:lnTo>
                    <a:pt x="167398" y="38353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5">
              <a:extLst>
                <a:ext uri="{FF2B5EF4-FFF2-40B4-BE49-F238E27FC236}">
                  <a16:creationId xmlns:a16="http://schemas.microsoft.com/office/drawing/2014/main" id="{D898C170-5C10-D94B-BFEF-85D561D4326E}"/>
                </a:ext>
              </a:extLst>
            </p:cNvPr>
            <p:cNvSpPr/>
            <p:nvPr/>
          </p:nvSpPr>
          <p:spPr>
            <a:xfrm>
              <a:off x="9472383" y="1025639"/>
              <a:ext cx="137198" cy="1842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36">
            <a:extLst>
              <a:ext uri="{FF2B5EF4-FFF2-40B4-BE49-F238E27FC236}">
                <a16:creationId xmlns:a16="http://schemas.microsoft.com/office/drawing/2014/main" id="{9EE7CB87-F329-FC48-B8DF-7000A914D8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932" y="525004"/>
            <a:ext cx="54508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45" dirty="0">
                <a:latin typeface="Ubuntu Light" panose="020B0304030602030204" pitchFamily="34" charset="0"/>
              </a:rPr>
              <a:t>РАБОТЫ ПО ТЕХНИЧЕСКОМУ ОБСЛУЖИВАНИЮ</a:t>
            </a:r>
            <a:endParaRPr sz="1800" b="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995</Words>
  <Application>Microsoft Office PowerPoint</Application>
  <PresentationFormat>Произвольный</PresentationFormat>
  <Paragraphs>209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Montserrat</vt:lpstr>
      <vt:lpstr>Segoe UI Light</vt:lpstr>
      <vt:lpstr>Times New Roman</vt:lpstr>
      <vt:lpstr>Trebuchet MS</vt:lpstr>
      <vt:lpstr>Ubuntu</vt:lpstr>
      <vt:lpstr>Ubuntu Light</vt:lpstr>
      <vt:lpstr>Wingdings</vt:lpstr>
      <vt:lpstr>Office Theme</vt:lpstr>
      <vt:lpstr>Презентация PowerPoint</vt:lpstr>
      <vt:lpstr>ВАША УК</vt:lpstr>
      <vt:lpstr>Презентация PowerPoint</vt:lpstr>
      <vt:lpstr>Презентация PowerPoint</vt:lpstr>
      <vt:lpstr>ТЕКУЩИЙ РЕМОНТ ДОМА</vt:lpstr>
      <vt:lpstr>Презентация PowerPoint</vt:lpstr>
      <vt:lpstr>МЕЛКИЙ РЕМОНТ ИНЖЕНЕРНЫХ СЕТЕЙ</vt:lpstr>
      <vt:lpstr>РАБОТЫ ПО ТЕХНИЧЕСКОМУ ОБСЛУЖИВАНИЮ</vt:lpstr>
      <vt:lpstr>РАБОТЫ ПО ТЕХНИЧЕСКОМУ ОБСЛУЖИВАНИЮ</vt:lpstr>
      <vt:lpstr>В ЭТОМ ГОДУ БЫЛИ ЗАМЕНЕНЫ И УСТРАНЕНЫ</vt:lpstr>
      <vt:lpstr>УБОРКА</vt:lpstr>
      <vt:lpstr>ПОТРЕБЛЕНИЕ РЕСУРСОВ</vt:lpstr>
      <vt:lpstr>ПОТРЕБЛЕНИЕ РЕСУРСОВ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Печать</dc:title>
  <dc:creator>Амелин Константин Викторович</dc:creator>
  <cp:lastModifiedBy>Пользователь Windows</cp:lastModifiedBy>
  <cp:revision>301</cp:revision>
  <cp:lastPrinted>2022-03-09T13:35:25Z</cp:lastPrinted>
  <dcterms:created xsi:type="dcterms:W3CDTF">2019-02-05T11:10:34Z</dcterms:created>
  <dcterms:modified xsi:type="dcterms:W3CDTF">2022-04-08T11:52:56Z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2019-02-05T00:00:00Z</vt:filetime>
  </property>
</Properties>
</file>